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84" r:id="rId8"/>
    <p:sldId id="288" r:id="rId9"/>
    <p:sldId id="277" r:id="rId10"/>
    <p:sldId id="286" r:id="rId11"/>
  </p:sldIdLst>
  <p:sldSz cx="9144000" cy="6858000" type="screen4x3"/>
  <p:notesSz cx="6858000" cy="9144000"/>
  <p:embeddedFontLst>
    <p:embeddedFont>
      <p:font typeface="Tuffy-TTF" panose="020B0603060100000000"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Tuffy" panose="020B0603060100000000" pitchFamily="34" charset="0"/>
      <p:regular r:id="rId22"/>
      <p:bold r:id="rId23"/>
      <p:italic r:id="rId24"/>
      <p:boldItalic r:id="rId25"/>
    </p:embeddedFont>
    <p:embeddedFont>
      <p:font typeface="Twinkl"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06C"/>
    <a:srgbClr val="CEDF98"/>
    <a:srgbClr val="009541"/>
    <a:srgbClr val="F8CACA"/>
    <a:srgbClr val="FEECA7"/>
    <a:srgbClr val="FFE001"/>
    <a:srgbClr val="AFDEF8"/>
    <a:srgbClr val="B9D26D"/>
    <a:srgbClr val="B9D26A"/>
    <a:srgbClr val="F19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0" d="100"/>
          <a:sy n="110" d="100"/>
        </p:scale>
        <p:origin x="1542"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3-length-and-perimeter-year-4-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3-length-and-perimeter-year-4-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winkl.co.uk/resources/planit-maths-primary-teaching-resources-year-4/planit-maths-primary-teaching-resources-year-4-measurement/planit-maths-primary-teaching-resources-year-4-measurement-convert-between-different-units-of-measure" TargetMode="Externa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DCAC720C-61A2-44E8-8159-2E3F2868EA8A}"/>
              </a:ext>
            </a:extLst>
          </p:cNvPr>
          <p:cNvSpPr/>
          <p:nvPr/>
        </p:nvSpPr>
        <p:spPr>
          <a:xfrm>
            <a:off x="0" y="5381897"/>
            <a:ext cx="1872343" cy="1476103"/>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F8901A9D-01F5-456F-992C-3FAD3D8C1223}"/>
              </a:ext>
            </a:extLst>
          </p:cNvPr>
          <p:cNvSpPr/>
          <p:nvPr/>
        </p:nvSpPr>
        <p:spPr>
          <a:xfrm>
            <a:off x="3483428" y="2690948"/>
            <a:ext cx="2177144" cy="1476103"/>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Convert between different units of measure.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80961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3621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Kilometres</a:t>
            </a:r>
          </a:p>
        </p:txBody>
      </p:sp>
      <p:cxnSp>
        <p:nvCxnSpPr>
          <p:cNvPr id="103" name="Straight Connector 102"/>
          <p:cNvCxnSpPr/>
          <p:nvPr/>
        </p:nvCxnSpPr>
        <p:spPr>
          <a:xfrm>
            <a:off x="18096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E209D6-83D2-4C20-8F9E-E2899C602A83}"/>
              </a:ext>
            </a:extLst>
          </p:cNvPr>
          <p:cNvSpPr txBox="1"/>
          <p:nvPr/>
        </p:nvSpPr>
        <p:spPr>
          <a:xfrm>
            <a:off x="755650" y="1341438"/>
            <a:ext cx="7632700" cy="464331"/>
          </a:xfrm>
          <a:prstGeom prst="rect">
            <a:avLst/>
          </a:prstGeom>
          <a:solidFill>
            <a:srgbClr val="E9506C"/>
          </a:solidFill>
          <a:ln w="28575">
            <a:noFill/>
          </a:ln>
        </p:spPr>
        <p:txBody>
          <a:bodyPr wrap="square" lIns="108000" tIns="108000" rIns="108000" bIns="108000" rtlCol="0">
            <a:spAutoFit/>
          </a:bodyPr>
          <a:lstStyle/>
          <a:p>
            <a:pPr algn="ctr"/>
            <a:r>
              <a:rPr lang="en-GB" sz="1600" b="1" dirty="0">
                <a:solidFill>
                  <a:schemeClr val="bg1"/>
                </a:solidFill>
              </a:rPr>
              <a:t>Complete the table to show how far each child walked during Fitness Friday.</a:t>
            </a:r>
          </a:p>
        </p:txBody>
      </p:sp>
      <p:graphicFrame>
        <p:nvGraphicFramePr>
          <p:cNvPr id="11" name="Table 10">
            <a:extLst>
              <a:ext uri="{FF2B5EF4-FFF2-40B4-BE49-F238E27FC236}">
                <a16:creationId xmlns:a16="http://schemas.microsoft.com/office/drawing/2014/main" id="{AFDC0975-2800-45E7-970F-8DBC24BCE584}"/>
              </a:ext>
            </a:extLst>
          </p:cNvPr>
          <p:cNvGraphicFramePr>
            <a:graphicFrameLocks noGrp="1"/>
          </p:cNvGraphicFramePr>
          <p:nvPr>
            <p:extLst>
              <p:ext uri="{D42A27DB-BD31-4B8C-83A1-F6EECF244321}">
                <p14:modId xmlns:p14="http://schemas.microsoft.com/office/powerpoint/2010/main" val="3857757122"/>
              </p:ext>
            </p:extLst>
          </p:nvPr>
        </p:nvGraphicFramePr>
        <p:xfrm>
          <a:off x="1149532" y="2131296"/>
          <a:ext cx="6720740" cy="2595407"/>
        </p:xfrm>
        <a:graphic>
          <a:graphicData uri="http://schemas.openxmlformats.org/drawingml/2006/table">
            <a:tbl>
              <a:tblPr firstRow="1" firstCol="1" bandRow="1"/>
              <a:tblGrid>
                <a:gridCol w="960382">
                  <a:extLst>
                    <a:ext uri="{9D8B030D-6E8A-4147-A177-3AD203B41FA5}">
                      <a16:colId xmlns:a16="http://schemas.microsoft.com/office/drawing/2014/main" val="136596462"/>
                    </a:ext>
                  </a:extLst>
                </a:gridCol>
                <a:gridCol w="2935392">
                  <a:extLst>
                    <a:ext uri="{9D8B030D-6E8A-4147-A177-3AD203B41FA5}">
                      <a16:colId xmlns:a16="http://schemas.microsoft.com/office/drawing/2014/main" val="3766720777"/>
                    </a:ext>
                  </a:extLst>
                </a:gridCol>
                <a:gridCol w="2824966">
                  <a:extLst>
                    <a:ext uri="{9D8B030D-6E8A-4147-A177-3AD203B41FA5}">
                      <a16:colId xmlns:a16="http://schemas.microsoft.com/office/drawing/2014/main" val="1740738695"/>
                    </a:ext>
                  </a:extLst>
                </a:gridCol>
              </a:tblGrid>
              <a:tr h="467075">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63920" marR="6392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Distance in Metres</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F98"/>
                    </a:solidFill>
                  </a:tcPr>
                </a:tc>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Distance in Kilometres</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F98"/>
                    </a:solidFill>
                  </a:tcPr>
                </a:tc>
                <a:extLst>
                  <a:ext uri="{0D108BD9-81ED-4DB2-BD59-A6C34878D82A}">
                    <a16:rowId xmlns:a16="http://schemas.microsoft.com/office/drawing/2014/main" val="2391845007"/>
                  </a:ext>
                </a:extLst>
              </a:tr>
              <a:tr h="354722">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Arlo</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3000</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8627406"/>
                  </a:ext>
                </a:extLst>
              </a:tr>
              <a:tr h="354722">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Bryony</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4700</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2077782"/>
                  </a:ext>
                </a:extLst>
              </a:tr>
              <a:tr h="354722">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Chen</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1750</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8618947"/>
                  </a:ext>
                </a:extLst>
              </a:tr>
              <a:tr h="354722">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Daniel</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800" dirty="0">
                        <a:solidFill>
                          <a:srgbClr val="00B050"/>
                        </a:solidFill>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6</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9768740"/>
                  </a:ext>
                </a:extLst>
              </a:tr>
              <a:tr h="354722">
                <a:tc>
                  <a:txBody>
                    <a:bodyPr/>
                    <a:lstStyle/>
                    <a:p>
                      <a:pPr algn="ctr">
                        <a:lnSpc>
                          <a:spcPct val="107000"/>
                        </a:lnSpc>
                        <a:spcAft>
                          <a:spcPts val="0"/>
                        </a:spcAft>
                      </a:pPr>
                      <a:r>
                        <a:rPr lang="en-GB" sz="1800" dirty="0" err="1">
                          <a:effectLst/>
                          <a:latin typeface="+mn-lt"/>
                          <a:ea typeface="Calibri" panose="020F0502020204030204" pitchFamily="34" charset="0"/>
                          <a:cs typeface="Times New Roman" panose="02020603050405020304" pitchFamily="18" charset="0"/>
                        </a:rPr>
                        <a:t>Eesa</a:t>
                      </a:r>
                      <a:endParaRPr lang="en-GB" sz="1800" dirty="0">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800" dirty="0">
                        <a:solidFill>
                          <a:srgbClr val="00B050"/>
                        </a:solidFill>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2.5</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7746056"/>
                  </a:ext>
                </a:extLst>
              </a:tr>
              <a:tr h="354722">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Frankie</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800" dirty="0">
                        <a:solidFill>
                          <a:srgbClr val="00B050"/>
                        </a:solidFill>
                        <a:effectLst/>
                        <a:latin typeface="+mn-lt"/>
                        <a:ea typeface="Calibri" panose="020F0502020204030204" pitchFamily="34" charset="0"/>
                        <a:cs typeface="Times New Roman" panose="02020603050405020304" pitchFamily="18" charset="0"/>
                      </a:endParaRP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1.08</a:t>
                      </a:r>
                    </a:p>
                  </a:txBody>
                  <a:tcPr marL="63920" marR="63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9343446"/>
                  </a:ext>
                </a:extLst>
              </a:tr>
            </a:tbl>
          </a:graphicData>
        </a:graphic>
      </p:graphicFrame>
      <p:sp>
        <p:nvSpPr>
          <p:cNvPr id="4" name="Rectangle 3">
            <a:extLst>
              <a:ext uri="{FF2B5EF4-FFF2-40B4-BE49-F238E27FC236}">
                <a16:creationId xmlns:a16="http://schemas.microsoft.com/office/drawing/2014/main" id="{8DB10FF4-DEE8-4988-ABFE-AF0A2FD2201D}"/>
              </a:ext>
            </a:extLst>
          </p:cNvPr>
          <p:cNvSpPr/>
          <p:nvPr/>
        </p:nvSpPr>
        <p:spPr>
          <a:xfrm>
            <a:off x="3198866" y="3653582"/>
            <a:ext cx="755335" cy="372346"/>
          </a:xfrm>
          <a:prstGeom prst="rect">
            <a:avLst/>
          </a:prstGeom>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6000</a:t>
            </a:r>
          </a:p>
        </p:txBody>
      </p:sp>
      <p:sp>
        <p:nvSpPr>
          <p:cNvPr id="7" name="Rectangle 6">
            <a:extLst>
              <a:ext uri="{FF2B5EF4-FFF2-40B4-BE49-F238E27FC236}">
                <a16:creationId xmlns:a16="http://schemas.microsoft.com/office/drawing/2014/main" id="{3D0994BE-0D35-48D9-80E4-C7F1E8C30E63}"/>
              </a:ext>
            </a:extLst>
          </p:cNvPr>
          <p:cNvSpPr/>
          <p:nvPr/>
        </p:nvSpPr>
        <p:spPr>
          <a:xfrm>
            <a:off x="3214095" y="4011258"/>
            <a:ext cx="724878"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2500</a:t>
            </a:r>
            <a:endParaRPr lang="en-GB" b="1" dirty="0">
              <a:solidFill>
                <a:srgbClr val="009541"/>
              </a:solidFill>
            </a:endParaRPr>
          </a:p>
        </p:txBody>
      </p:sp>
      <p:sp>
        <p:nvSpPr>
          <p:cNvPr id="12" name="Rectangle 11">
            <a:extLst>
              <a:ext uri="{FF2B5EF4-FFF2-40B4-BE49-F238E27FC236}">
                <a16:creationId xmlns:a16="http://schemas.microsoft.com/office/drawing/2014/main" id="{C9EB04D7-BAB0-4976-98B9-20FDA3CF29BA}"/>
              </a:ext>
            </a:extLst>
          </p:cNvPr>
          <p:cNvSpPr/>
          <p:nvPr/>
        </p:nvSpPr>
        <p:spPr>
          <a:xfrm>
            <a:off x="3221308" y="4366716"/>
            <a:ext cx="710452"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1080</a:t>
            </a:r>
            <a:endParaRPr lang="en-GB" b="1" dirty="0">
              <a:solidFill>
                <a:srgbClr val="009541"/>
              </a:solidFill>
            </a:endParaRPr>
          </a:p>
        </p:txBody>
      </p:sp>
      <p:sp>
        <p:nvSpPr>
          <p:cNvPr id="16" name="Rectangle 15">
            <a:extLst>
              <a:ext uri="{FF2B5EF4-FFF2-40B4-BE49-F238E27FC236}">
                <a16:creationId xmlns:a16="http://schemas.microsoft.com/office/drawing/2014/main" id="{C5F81A3B-2818-4DE1-AFC2-3DD0B021F526}"/>
              </a:ext>
            </a:extLst>
          </p:cNvPr>
          <p:cNvSpPr/>
          <p:nvPr/>
        </p:nvSpPr>
        <p:spPr>
          <a:xfrm>
            <a:off x="6301347" y="2590872"/>
            <a:ext cx="304892" cy="372346"/>
          </a:xfrm>
          <a:prstGeom prst="rect">
            <a:avLst/>
          </a:prstGeom>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3</a:t>
            </a:r>
          </a:p>
        </p:txBody>
      </p:sp>
      <p:sp>
        <p:nvSpPr>
          <p:cNvPr id="17" name="Rectangle 16">
            <a:extLst>
              <a:ext uri="{FF2B5EF4-FFF2-40B4-BE49-F238E27FC236}">
                <a16:creationId xmlns:a16="http://schemas.microsoft.com/office/drawing/2014/main" id="{A31536A4-F9D5-49BF-9A6A-88C3FB1E730D}"/>
              </a:ext>
            </a:extLst>
          </p:cNvPr>
          <p:cNvSpPr/>
          <p:nvPr/>
        </p:nvSpPr>
        <p:spPr>
          <a:xfrm>
            <a:off x="6203564" y="2947202"/>
            <a:ext cx="500458"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4.7</a:t>
            </a:r>
            <a:endParaRPr lang="en-GB" b="1" dirty="0">
              <a:solidFill>
                <a:srgbClr val="009541"/>
              </a:solidFill>
            </a:endParaRPr>
          </a:p>
        </p:txBody>
      </p:sp>
      <p:sp>
        <p:nvSpPr>
          <p:cNvPr id="18" name="Rectangle 17">
            <a:extLst>
              <a:ext uri="{FF2B5EF4-FFF2-40B4-BE49-F238E27FC236}">
                <a16:creationId xmlns:a16="http://schemas.microsoft.com/office/drawing/2014/main" id="{5F712939-4FC3-4759-828B-86127AE2BB4D}"/>
              </a:ext>
            </a:extLst>
          </p:cNvPr>
          <p:cNvSpPr/>
          <p:nvPr/>
        </p:nvSpPr>
        <p:spPr>
          <a:xfrm>
            <a:off x="5867735" y="3293692"/>
            <a:ext cx="1172116"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1.75 or 1</a:t>
            </a:r>
            <a:r>
              <a:rPr lang="en-GB" b="1" dirty="0">
                <a:solidFill>
                  <a:srgbClr val="009541"/>
                </a:solidFill>
                <a:latin typeface="Twinkl" pitchFamily="50" charset="0"/>
                <a:ea typeface="Calibri" panose="020F0502020204030204" pitchFamily="34" charset="0"/>
                <a:cs typeface="Times New Roman" panose="02020603050405020304" pitchFamily="18" charset="0"/>
              </a:rPr>
              <a:t>¾</a:t>
            </a:r>
            <a:endParaRPr lang="en-GB" b="1" dirty="0">
              <a:solidFill>
                <a:srgbClr val="009541"/>
              </a:solidFill>
            </a:endParaRPr>
          </a:p>
        </p:txBody>
      </p:sp>
      <p:pic>
        <p:nvPicPr>
          <p:cNvPr id="14" name="Picture 13">
            <a:extLst>
              <a:ext uri="{FF2B5EF4-FFF2-40B4-BE49-F238E27FC236}">
                <a16:creationId xmlns:a16="http://schemas.microsoft.com/office/drawing/2014/main" id="{FDBB26C4-B048-48B4-B4F8-603B86F37E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499"/>
          <a:stretch/>
        </p:blipFill>
        <p:spPr>
          <a:xfrm>
            <a:off x="2297958" y="4960508"/>
            <a:ext cx="5293092" cy="1971516"/>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16"/>
                                        </p:tgtEl>
                                      </p:cBhvr>
                                    </p:animEffect>
                                    <p:animScale>
                                      <p:cBhvr>
                                        <p:cTn id="10" dur="125" autoRev="1" fill="hold"/>
                                        <p:tgtEl>
                                          <p:spTgt spid="1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par>
                                <p:cTn id="16" presetID="26" presetClass="emph" presetSubtype="0" fill="hold" grpId="1" nodeType="withEffect">
                                  <p:stCondLst>
                                    <p:cond delay="0"/>
                                  </p:stCondLst>
                                  <p:childTnLst>
                                    <p:animEffect transition="out" filter="fade">
                                      <p:cBhvr>
                                        <p:cTn id="17" dur="250" tmFilter="0, 0; .2, .5; .8, .5; 1, 0"/>
                                        <p:tgtEl>
                                          <p:spTgt spid="17"/>
                                        </p:tgtEl>
                                      </p:cBhvr>
                                    </p:animEffect>
                                    <p:animScale>
                                      <p:cBhvr>
                                        <p:cTn id="18" dur="125" autoRev="1" fill="hold"/>
                                        <p:tgtEl>
                                          <p:spTgt spid="1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childTnLst>
                                </p:cTn>
                              </p:par>
                              <p:par>
                                <p:cTn id="24" presetID="26" presetClass="emph" presetSubtype="0" fill="hold" grpId="1" nodeType="withEffect">
                                  <p:stCondLst>
                                    <p:cond delay="0"/>
                                  </p:stCondLst>
                                  <p:childTnLst>
                                    <p:animEffect transition="out" filter="fade">
                                      <p:cBhvr>
                                        <p:cTn id="25" dur="250" tmFilter="0, 0; .2, .5; .8, .5; 1, 0"/>
                                        <p:tgtEl>
                                          <p:spTgt spid="18"/>
                                        </p:tgtEl>
                                      </p:cBhvr>
                                    </p:animEffect>
                                    <p:animScale>
                                      <p:cBhvr>
                                        <p:cTn id="26" dur="125" autoRev="1" fill="hold"/>
                                        <p:tgtEl>
                                          <p:spTgt spid="1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50"/>
                                        <p:tgtEl>
                                          <p:spTgt spid="4"/>
                                        </p:tgtEl>
                                      </p:cBhvr>
                                    </p:animEffect>
                                  </p:childTnLst>
                                </p:cTn>
                              </p:par>
                              <p:par>
                                <p:cTn id="32" presetID="26" presetClass="emph" presetSubtype="0" fill="hold" grpId="1" nodeType="withEffect">
                                  <p:stCondLst>
                                    <p:cond delay="0"/>
                                  </p:stCondLst>
                                  <p:childTnLst>
                                    <p:animEffect transition="out" filter="fade">
                                      <p:cBhvr>
                                        <p:cTn id="33" dur="250" tmFilter="0, 0; .2, .5; .8, .5; 1, 0"/>
                                        <p:tgtEl>
                                          <p:spTgt spid="4"/>
                                        </p:tgtEl>
                                      </p:cBhvr>
                                    </p:animEffect>
                                    <p:animScale>
                                      <p:cBhvr>
                                        <p:cTn id="34" dur="125" autoRev="1"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7"/>
                                        </p:tgtEl>
                                      </p:cBhvr>
                                    </p:animEffect>
                                    <p:animScale>
                                      <p:cBhvr>
                                        <p:cTn id="42" dur="125" autoRev="1" fill="hold"/>
                                        <p:tgtEl>
                                          <p:spTgt spid="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childTnLst>
                                </p:cTn>
                              </p:par>
                              <p:par>
                                <p:cTn id="48" presetID="26" presetClass="emph" presetSubtype="0" fill="hold" grpId="1" nodeType="withEffect">
                                  <p:stCondLst>
                                    <p:cond delay="0"/>
                                  </p:stCondLst>
                                  <p:childTnLst>
                                    <p:animEffect transition="out" filter="fade">
                                      <p:cBhvr>
                                        <p:cTn id="49" dur="250" tmFilter="0, 0; .2, .5; .8, .5; 1, 0"/>
                                        <p:tgtEl>
                                          <p:spTgt spid="12"/>
                                        </p:tgtEl>
                                      </p:cBhvr>
                                    </p:animEffect>
                                    <p:animScale>
                                      <p:cBhvr>
                                        <p:cTn id="50" dur="125"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2" grpId="0"/>
      <p:bldP spid="12" grpId="1"/>
      <p:bldP spid="16" grpId="0"/>
      <p:bldP spid="16" grpId="1"/>
      <p:bldP spid="17" grpId="0"/>
      <p:bldP spid="17" grpId="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B62A68-A017-4484-B1E6-F5D01F9775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181"/>
          <a:stretch/>
        </p:blipFill>
        <p:spPr>
          <a:xfrm>
            <a:off x="6572445" y="2286256"/>
            <a:ext cx="1712692" cy="4122604"/>
          </a:xfrm>
          <a:prstGeom prst="rect">
            <a:avLst/>
          </a:prstGeom>
        </p:spPr>
      </p:pic>
      <p:sp>
        <p:nvSpPr>
          <p:cNvPr id="97" name="Rectangle 96"/>
          <p:cNvSpPr/>
          <p:nvPr/>
        </p:nvSpPr>
        <p:spPr>
          <a:xfrm>
            <a:off x="180961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3621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Kilometres</a:t>
            </a:r>
          </a:p>
        </p:txBody>
      </p:sp>
      <p:cxnSp>
        <p:nvCxnSpPr>
          <p:cNvPr id="103" name="Straight Connector 102"/>
          <p:cNvCxnSpPr/>
          <p:nvPr/>
        </p:nvCxnSpPr>
        <p:spPr>
          <a:xfrm>
            <a:off x="18096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E209D6-83D2-4C20-8F9E-E2899C602A83}"/>
              </a:ext>
            </a:extLst>
          </p:cNvPr>
          <p:cNvSpPr txBox="1"/>
          <p:nvPr/>
        </p:nvSpPr>
        <p:spPr>
          <a:xfrm>
            <a:off x="755650" y="1341438"/>
            <a:ext cx="7632700" cy="772107"/>
          </a:xfrm>
          <a:prstGeom prst="rect">
            <a:avLst/>
          </a:prstGeom>
          <a:solidFill>
            <a:srgbClr val="E9506C"/>
          </a:solidFill>
          <a:ln w="28575">
            <a:noFill/>
          </a:ln>
        </p:spPr>
        <p:txBody>
          <a:bodyPr wrap="square" lIns="108000" tIns="108000" rIns="108000" bIns="108000" rtlCol="0">
            <a:spAutoFit/>
          </a:bodyPr>
          <a:lstStyle/>
          <a:p>
            <a:pPr algn="ctr"/>
            <a:r>
              <a:rPr lang="en-GB" b="1" dirty="0">
                <a:solidFill>
                  <a:schemeClr val="bg1"/>
                </a:solidFill>
              </a:rPr>
              <a:t>Grace’s fitness watch shows that she has walked 3600m today.</a:t>
            </a:r>
          </a:p>
          <a:p>
            <a:pPr algn="ctr"/>
            <a:r>
              <a:rPr lang="en-GB" b="1" dirty="0">
                <a:solidFill>
                  <a:schemeClr val="bg1"/>
                </a:solidFill>
              </a:rPr>
              <a:t>How much further does she need to walk to reach 5km?</a:t>
            </a:r>
          </a:p>
        </p:txBody>
      </p:sp>
      <p:graphicFrame>
        <p:nvGraphicFramePr>
          <p:cNvPr id="15" name="Table 14">
            <a:extLst>
              <a:ext uri="{FF2B5EF4-FFF2-40B4-BE49-F238E27FC236}">
                <a16:creationId xmlns:a16="http://schemas.microsoft.com/office/drawing/2014/main" id="{9E6480B7-807A-4F20-AA77-AD482F306438}"/>
              </a:ext>
            </a:extLst>
          </p:cNvPr>
          <p:cNvGraphicFramePr>
            <a:graphicFrameLocks noGrp="1"/>
          </p:cNvGraphicFramePr>
          <p:nvPr>
            <p:extLst>
              <p:ext uri="{D42A27DB-BD31-4B8C-83A1-F6EECF244321}">
                <p14:modId xmlns:p14="http://schemas.microsoft.com/office/powerpoint/2010/main" val="919699442"/>
              </p:ext>
            </p:extLst>
          </p:nvPr>
        </p:nvGraphicFramePr>
        <p:xfrm>
          <a:off x="983567" y="2707546"/>
          <a:ext cx="5360962" cy="1008000"/>
        </p:xfrm>
        <a:graphic>
          <a:graphicData uri="http://schemas.openxmlformats.org/drawingml/2006/table">
            <a:tbl>
              <a:tblPr firstRow="1" bandRow="1">
                <a:tableStyleId>{5940675A-B579-460E-94D1-54222C63F5DA}</a:tableStyleId>
              </a:tblPr>
              <a:tblGrid>
                <a:gridCol w="3640266">
                  <a:extLst>
                    <a:ext uri="{9D8B030D-6E8A-4147-A177-3AD203B41FA5}">
                      <a16:colId xmlns:a16="http://schemas.microsoft.com/office/drawing/2014/main" val="1224257964"/>
                    </a:ext>
                  </a:extLst>
                </a:gridCol>
                <a:gridCol w="1720696">
                  <a:extLst>
                    <a:ext uri="{9D8B030D-6E8A-4147-A177-3AD203B41FA5}">
                      <a16:colId xmlns:a16="http://schemas.microsoft.com/office/drawing/2014/main" val="2215272124"/>
                    </a:ext>
                  </a:extLst>
                </a:gridCol>
              </a:tblGrid>
              <a:tr h="504000">
                <a:tc gridSpan="2">
                  <a:txBody>
                    <a:bodyPr/>
                    <a:lstStyle/>
                    <a:p>
                      <a:pPr algn="ctr"/>
                      <a:r>
                        <a:rPr lang="en-GB" sz="2000" b="1" dirty="0">
                          <a:latin typeface="+mn-lt"/>
                        </a:rPr>
                        <a:t>5km</a:t>
                      </a:r>
                      <a:endParaRPr lang="en-GB" sz="2000" b="1" dirty="0">
                        <a:solidFill>
                          <a:schemeClr val="tx1"/>
                        </a:solidFill>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CEDF98"/>
                    </a:solidFill>
                  </a:tcPr>
                </a:tc>
                <a:tc hMerge="1">
                  <a:txBody>
                    <a:bodyPr/>
                    <a:lstStyle/>
                    <a:p>
                      <a:endParaRPr lang="en-GB" dirty="0"/>
                    </a:p>
                  </a:txBody>
                  <a:tcPr/>
                </a:tc>
                <a:extLst>
                  <a:ext uri="{0D108BD9-81ED-4DB2-BD59-A6C34878D82A}">
                    <a16:rowId xmlns:a16="http://schemas.microsoft.com/office/drawing/2014/main" val="3081373332"/>
                  </a:ext>
                </a:extLst>
              </a:tr>
              <a:tr h="504000">
                <a:tc>
                  <a:txBody>
                    <a:bodyPr/>
                    <a:lstStyle/>
                    <a:p>
                      <a:pPr algn="ctr"/>
                      <a:r>
                        <a:rPr lang="en-GB" sz="2000" b="1" dirty="0">
                          <a:latin typeface="+mn-lt"/>
                        </a:rPr>
                        <a:t>3600m</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AFDEF8"/>
                    </a:solidFill>
                  </a:tcPr>
                </a:tc>
                <a:tc>
                  <a:txBody>
                    <a:bodyPr/>
                    <a:lstStyle/>
                    <a:p>
                      <a:pPr algn="ctr"/>
                      <a:r>
                        <a:rPr lang="en-GB" sz="2000" b="1" dirty="0">
                          <a:solidFill>
                            <a:schemeClr val="tx1"/>
                          </a:solidFill>
                          <a:latin typeface="+mn-lt"/>
                        </a:rPr>
                        <a:t>?</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FEECA7"/>
                    </a:solidFill>
                  </a:tcPr>
                </a:tc>
                <a:extLst>
                  <a:ext uri="{0D108BD9-81ED-4DB2-BD59-A6C34878D82A}">
                    <a16:rowId xmlns:a16="http://schemas.microsoft.com/office/drawing/2014/main" val="284609688"/>
                  </a:ext>
                </a:extLst>
              </a:tr>
            </a:tbl>
          </a:graphicData>
        </a:graphic>
      </p:graphicFrame>
      <p:sp>
        <p:nvSpPr>
          <p:cNvPr id="19" name="TextBox 18">
            <a:extLst>
              <a:ext uri="{FF2B5EF4-FFF2-40B4-BE49-F238E27FC236}">
                <a16:creationId xmlns:a16="http://schemas.microsoft.com/office/drawing/2014/main" id="{69504A1F-8FD8-4F88-A433-D72B4EA84DFD}"/>
              </a:ext>
            </a:extLst>
          </p:cNvPr>
          <p:cNvSpPr txBox="1"/>
          <p:nvPr/>
        </p:nvSpPr>
        <p:spPr>
          <a:xfrm>
            <a:off x="755650" y="4489721"/>
            <a:ext cx="7632700" cy="1479993"/>
          </a:xfrm>
          <a:prstGeom prst="rect">
            <a:avLst/>
          </a:prstGeom>
          <a:solidFill>
            <a:schemeClr val="bg1"/>
          </a:solidFill>
          <a:ln w="28575">
            <a:solidFill>
              <a:srgbClr val="009541"/>
            </a:solidFill>
          </a:ln>
        </p:spPr>
        <p:txBody>
          <a:bodyPr wrap="square" lIns="108000" tIns="108000" rIns="108000" bIns="108000" rtlCol="0">
            <a:spAutoFit/>
          </a:bodyPr>
          <a:lstStyle/>
          <a:p>
            <a:pPr>
              <a:spcAft>
                <a:spcPts val="1200"/>
              </a:spcAft>
            </a:pPr>
            <a:r>
              <a:rPr lang="en-GB" b="1" dirty="0"/>
              <a:t>5km = 5000m</a:t>
            </a:r>
            <a:br>
              <a:rPr lang="en-GB" b="1" dirty="0"/>
            </a:br>
            <a:r>
              <a:rPr lang="en-GB" b="1" dirty="0" err="1"/>
              <a:t>5000m</a:t>
            </a:r>
            <a:r>
              <a:rPr lang="en-GB" b="1" dirty="0"/>
              <a:t> – 3600m = 1400m</a:t>
            </a:r>
            <a:br>
              <a:rPr lang="en-GB" b="1" dirty="0"/>
            </a:br>
            <a:r>
              <a:rPr lang="en-GB" b="1" dirty="0" err="1"/>
              <a:t>1400m</a:t>
            </a:r>
            <a:r>
              <a:rPr lang="en-GB" b="1" dirty="0"/>
              <a:t> = 1.4km</a:t>
            </a:r>
          </a:p>
          <a:p>
            <a:pPr>
              <a:spcAft>
                <a:spcPts val="1200"/>
              </a:spcAft>
            </a:pPr>
            <a:r>
              <a:rPr lang="en-GB" b="1" dirty="0"/>
              <a:t>Grace needs to walk 1400m, or 1.4km, further to reach 5km.</a:t>
            </a:r>
          </a:p>
        </p:txBody>
      </p:sp>
      <p:grpSp>
        <p:nvGrpSpPr>
          <p:cNvPr id="16" name="Group 15">
            <a:extLst>
              <a:ext uri="{FF2B5EF4-FFF2-40B4-BE49-F238E27FC236}">
                <a16:creationId xmlns:a16="http://schemas.microsoft.com/office/drawing/2014/main" id="{DD5124D8-9BB8-4819-BAEE-75BA0D844158}"/>
              </a:ext>
            </a:extLst>
          </p:cNvPr>
          <p:cNvGrpSpPr/>
          <p:nvPr/>
        </p:nvGrpSpPr>
        <p:grpSpPr>
          <a:xfrm>
            <a:off x="7303196" y="4130463"/>
            <a:ext cx="1018089" cy="1976798"/>
            <a:chOff x="7778219" y="4095232"/>
            <a:chExt cx="1092582" cy="2121442"/>
          </a:xfrm>
        </p:grpSpPr>
        <p:pic>
          <p:nvPicPr>
            <p:cNvPr id="17" name="Picture 16">
              <a:extLst>
                <a:ext uri="{FF2B5EF4-FFF2-40B4-BE49-F238E27FC236}">
                  <a16:creationId xmlns:a16="http://schemas.microsoft.com/office/drawing/2014/main" id="{C8ACBA57-8990-413C-88AF-5807C114B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7209">
              <a:off x="7778219" y="4095232"/>
              <a:ext cx="1092582" cy="2121442"/>
            </a:xfrm>
            <a:prstGeom prst="rect">
              <a:avLst/>
            </a:prstGeom>
          </p:spPr>
        </p:pic>
        <p:sp>
          <p:nvSpPr>
            <p:cNvPr id="18" name="Rectangle 17">
              <a:extLst>
                <a:ext uri="{FF2B5EF4-FFF2-40B4-BE49-F238E27FC236}">
                  <a16:creationId xmlns:a16="http://schemas.microsoft.com/office/drawing/2014/main" id="{20BABDF7-6AC2-4D76-B411-529195ABDE81}"/>
                </a:ext>
              </a:extLst>
            </p:cNvPr>
            <p:cNvSpPr/>
            <p:nvPr/>
          </p:nvSpPr>
          <p:spPr>
            <a:xfrm rot="366260">
              <a:off x="7862833" y="4874436"/>
              <a:ext cx="860492" cy="462415"/>
            </a:xfrm>
            <a:prstGeom prst="rect">
              <a:avLst/>
            </a:prstGeom>
          </p:spPr>
          <p:txBody>
            <a:bodyPr wrap="none">
              <a:spAutoFit/>
            </a:bodyPr>
            <a:lstStyle/>
            <a:p>
              <a:pPr algn="ctr"/>
              <a:r>
                <a:rPr lang="en-GB" sz="1100" b="1" dirty="0">
                  <a:solidFill>
                    <a:schemeClr val="bg1"/>
                  </a:solidFill>
                </a:rPr>
                <a:t>1.4km</a:t>
              </a:r>
              <a:br>
                <a:rPr lang="en-GB" sz="1100" b="1" dirty="0">
                  <a:solidFill>
                    <a:schemeClr val="bg1"/>
                  </a:solidFill>
                </a:rPr>
              </a:br>
              <a:r>
                <a:rPr lang="en-GB" sz="1100" b="1" dirty="0">
                  <a:solidFill>
                    <a:schemeClr val="bg1"/>
                  </a:solidFill>
                </a:rPr>
                <a:t>until 5km</a:t>
              </a:r>
            </a:p>
          </p:txBody>
        </p:sp>
      </p:grpSp>
    </p:spTree>
    <p:extLst>
      <p:ext uri="{BB962C8B-B14F-4D97-AF65-F5344CB8AC3E}">
        <p14:creationId xmlns:p14="http://schemas.microsoft.com/office/powerpoint/2010/main" val="31610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19"/>
                                        </p:tgtEl>
                                      </p:cBhvr>
                                    </p:animEffect>
                                    <p:animScale>
                                      <p:cBhvr>
                                        <p:cTn id="10" dur="125" autoRev="1" fill="hold"/>
                                        <p:tgtEl>
                                          <p:spTgt spid="19"/>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par>
                                <p:cTn id="14" presetID="26" presetClass="emph" presetSubtype="0" fill="hold" nodeType="withEffect">
                                  <p:stCondLst>
                                    <p:cond delay="0"/>
                                  </p:stCondLst>
                                  <p:childTnLst>
                                    <p:animEffect transition="out" filter="fade">
                                      <p:cBhvr>
                                        <p:cTn id="15" dur="250" tmFilter="0, 0; .2, .5; .8, .5; 1, 0"/>
                                        <p:tgtEl>
                                          <p:spTgt spid="16"/>
                                        </p:tgtEl>
                                      </p:cBhvr>
                                    </p:animEffect>
                                    <p:animScale>
                                      <p:cBhvr>
                                        <p:cTn id="16" dur="125"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13621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Kilometres</a:t>
            </a:r>
          </a:p>
        </p:txBody>
      </p:sp>
      <p:sp>
        <p:nvSpPr>
          <p:cNvPr id="10" name="Rectangle 9"/>
          <p:cNvSpPr/>
          <p:nvPr/>
        </p:nvSpPr>
        <p:spPr>
          <a:xfrm>
            <a:off x="180961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18096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42DF65F-0CB0-4B39-8270-03D796B15BB3}"/>
              </a:ext>
            </a:extLst>
          </p:cNvPr>
          <p:cNvGraphicFramePr>
            <a:graphicFrameLocks noGrp="1"/>
          </p:cNvGraphicFramePr>
          <p:nvPr>
            <p:extLst>
              <p:ext uri="{D42A27DB-BD31-4B8C-83A1-F6EECF244321}">
                <p14:modId xmlns:p14="http://schemas.microsoft.com/office/powerpoint/2010/main" val="1077913188"/>
              </p:ext>
            </p:extLst>
          </p:nvPr>
        </p:nvGraphicFramePr>
        <p:xfrm>
          <a:off x="4702743" y="1413122"/>
          <a:ext cx="3683000" cy="2015880"/>
        </p:xfrm>
        <a:graphic>
          <a:graphicData uri="http://schemas.openxmlformats.org/drawingml/2006/table">
            <a:tbl>
              <a:tblPr firstRow="1" firstCol="1" bandRow="1"/>
              <a:tblGrid>
                <a:gridCol w="1092200">
                  <a:extLst>
                    <a:ext uri="{9D8B030D-6E8A-4147-A177-3AD203B41FA5}">
                      <a16:colId xmlns:a16="http://schemas.microsoft.com/office/drawing/2014/main" val="3252997082"/>
                    </a:ext>
                  </a:extLst>
                </a:gridCol>
                <a:gridCol w="2590800">
                  <a:extLst>
                    <a:ext uri="{9D8B030D-6E8A-4147-A177-3AD203B41FA5}">
                      <a16:colId xmlns:a16="http://schemas.microsoft.com/office/drawing/2014/main" val="4054661661"/>
                    </a:ext>
                  </a:extLst>
                </a:gridCol>
              </a:tblGrid>
              <a:tr h="369875">
                <a:tc>
                  <a:txBody>
                    <a:bodyPr/>
                    <a:lstStyle/>
                    <a:p>
                      <a:pPr>
                        <a:lnSpc>
                          <a:spcPct val="107000"/>
                        </a:lnSpc>
                        <a:spcAft>
                          <a:spcPts val="0"/>
                        </a:spcAft>
                      </a:pPr>
                      <a:r>
                        <a:rPr lang="en-GB" sz="1800" b="1" dirty="0">
                          <a:effectLst/>
                          <a:latin typeface="Twinkl" pitchFamily="50" charset="0"/>
                          <a:ea typeface="Calibri" panose="020F0502020204030204" pitchFamily="34" charset="0"/>
                          <a:cs typeface="Times New Roman" panose="02020603050405020304" pitchFamily="18" charset="0"/>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dirty="0">
                          <a:effectLst/>
                          <a:latin typeface="Twinkl" pitchFamily="50" charset="0"/>
                          <a:ea typeface="Calibri" panose="020F0502020204030204" pitchFamily="34" charset="0"/>
                          <a:cs typeface="Times New Roman" panose="02020603050405020304" pitchFamily="18" charset="0"/>
                        </a:rPr>
                        <a:t>Distance Walked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F98"/>
                    </a:solidFill>
                  </a:tcPr>
                </a:tc>
                <a:extLst>
                  <a:ext uri="{0D108BD9-81ED-4DB2-BD59-A6C34878D82A}">
                    <a16:rowId xmlns:a16="http://schemas.microsoft.com/office/drawing/2014/main" val="3887299574"/>
                  </a:ext>
                </a:extLst>
              </a:tr>
              <a:tr h="329201">
                <a:tc>
                  <a:txBody>
                    <a:bodyPr/>
                    <a:lstStyle/>
                    <a:p>
                      <a:pPr algn="ctr">
                        <a:lnSpc>
                          <a:spcPct val="107000"/>
                        </a:lnSpc>
                        <a:spcAft>
                          <a:spcPts val="0"/>
                        </a:spcAft>
                      </a:pPr>
                      <a:r>
                        <a:rPr lang="en-GB" sz="1800" dirty="0">
                          <a:effectLst/>
                          <a:latin typeface="Twinkl" pitchFamily="50" charset="0"/>
                          <a:ea typeface="Calibri" panose="020F0502020204030204" pitchFamily="34" charset="0"/>
                          <a:cs typeface="Times New Roman" panose="02020603050405020304" pitchFamily="18" charset="0"/>
                        </a:rPr>
                        <a:t>Arlo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Twinkl" pitchFamily="50" charset="0"/>
                          <a:ea typeface="Calibri" panose="020F0502020204030204" pitchFamily="34" charset="0"/>
                          <a:cs typeface="Times New Roman" panose="02020603050405020304" pitchFamily="18" charset="0"/>
                        </a:rPr>
                        <a:t>3200m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1210810"/>
                  </a:ext>
                </a:extLst>
              </a:tr>
              <a:tr h="329201">
                <a:tc>
                  <a:txBody>
                    <a:bodyPr/>
                    <a:lstStyle/>
                    <a:p>
                      <a:pPr algn="ctr">
                        <a:lnSpc>
                          <a:spcPct val="107000"/>
                        </a:lnSpc>
                        <a:spcAft>
                          <a:spcPts val="0"/>
                        </a:spcAft>
                      </a:pPr>
                      <a:r>
                        <a:rPr lang="en-GB" sz="1800" dirty="0">
                          <a:effectLst/>
                          <a:latin typeface="Twinkl" pitchFamily="50" charset="0"/>
                          <a:ea typeface="Calibri" panose="020F0502020204030204" pitchFamily="34" charset="0"/>
                          <a:cs typeface="Times New Roman" panose="02020603050405020304" pitchFamily="18" charset="0"/>
                        </a:rPr>
                        <a:t>Bryony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Twinkl" pitchFamily="50" charset="0"/>
                          <a:ea typeface="Calibri" panose="020F0502020204030204" pitchFamily="34" charset="0"/>
                          <a:cs typeface="Times New Roman" panose="02020603050405020304" pitchFamily="18" charset="0"/>
                        </a:rPr>
                        <a:t>3.7km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1553459"/>
                  </a:ext>
                </a:extLst>
              </a:tr>
              <a:tr h="329201">
                <a:tc>
                  <a:txBody>
                    <a:bodyPr/>
                    <a:lstStyle/>
                    <a:p>
                      <a:pPr algn="ctr">
                        <a:lnSpc>
                          <a:spcPct val="107000"/>
                        </a:lnSpc>
                        <a:spcAft>
                          <a:spcPts val="0"/>
                        </a:spcAft>
                      </a:pPr>
                      <a:r>
                        <a:rPr lang="en-GB" sz="1800" dirty="0">
                          <a:effectLst/>
                          <a:latin typeface="Twinkl" pitchFamily="50" charset="0"/>
                          <a:ea typeface="Calibri" panose="020F0502020204030204" pitchFamily="34" charset="0"/>
                          <a:cs typeface="Times New Roman" panose="02020603050405020304" pitchFamily="18" charset="0"/>
                        </a:rPr>
                        <a:t>Chen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Twinkl" pitchFamily="50" charset="0"/>
                          <a:ea typeface="Calibri" panose="020F0502020204030204" pitchFamily="34" charset="0"/>
                          <a:cs typeface="Times New Roman" panose="02020603050405020304" pitchFamily="18" charset="0"/>
                        </a:rPr>
                        <a:t>½km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499502"/>
                  </a:ext>
                </a:extLst>
              </a:tr>
              <a:tr h="329201">
                <a:tc>
                  <a:txBody>
                    <a:bodyPr/>
                    <a:lstStyle/>
                    <a:p>
                      <a:pPr algn="ctr">
                        <a:lnSpc>
                          <a:spcPct val="107000"/>
                        </a:lnSpc>
                        <a:spcAft>
                          <a:spcPts val="0"/>
                        </a:spcAft>
                      </a:pPr>
                      <a:r>
                        <a:rPr lang="en-GB" sz="1800" dirty="0">
                          <a:effectLst/>
                          <a:latin typeface="Twinkl" pitchFamily="50" charset="0"/>
                          <a:ea typeface="Calibri" panose="020F0502020204030204" pitchFamily="34" charset="0"/>
                          <a:cs typeface="Times New Roman" panose="02020603050405020304" pitchFamily="18" charset="0"/>
                        </a:rPr>
                        <a:t>Daniel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Twinkl" pitchFamily="50" charset="0"/>
                          <a:ea typeface="Calibri" panose="020F0502020204030204" pitchFamily="34" charset="0"/>
                          <a:cs typeface="Times New Roman" panose="02020603050405020304" pitchFamily="18" charset="0"/>
                        </a:rPr>
                        <a:t>2.8km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1726730"/>
                  </a:ext>
                </a:extLst>
              </a:tr>
              <a:tr h="329201">
                <a:tc>
                  <a:txBody>
                    <a:bodyPr/>
                    <a:lstStyle/>
                    <a:p>
                      <a:pPr algn="ctr">
                        <a:lnSpc>
                          <a:spcPct val="107000"/>
                        </a:lnSpc>
                        <a:spcAft>
                          <a:spcPts val="0"/>
                        </a:spcAft>
                      </a:pPr>
                      <a:r>
                        <a:rPr lang="en-GB" sz="1800" dirty="0" err="1">
                          <a:effectLst/>
                          <a:latin typeface="Twinkl" pitchFamily="50" charset="0"/>
                          <a:ea typeface="Calibri" panose="020F0502020204030204" pitchFamily="34" charset="0"/>
                          <a:cs typeface="Times New Roman" panose="02020603050405020304" pitchFamily="18" charset="0"/>
                        </a:rPr>
                        <a:t>Eesa</a:t>
                      </a:r>
                      <a:endParaRPr lang="en-GB" sz="1800" dirty="0">
                        <a:effectLst/>
                        <a:latin typeface="Twink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Twinkl" pitchFamily="50" charset="0"/>
                          <a:ea typeface="Calibri" panose="020F0502020204030204" pitchFamily="34" charset="0"/>
                          <a:cs typeface="Times New Roman" panose="02020603050405020304" pitchFamily="18" charset="0"/>
                        </a:rPr>
                        <a:t>3070m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86776951"/>
                  </a:ext>
                </a:extLst>
              </a:tr>
            </a:tbl>
          </a:graphicData>
        </a:graphic>
      </p:graphicFrame>
      <p:sp>
        <p:nvSpPr>
          <p:cNvPr id="8" name="TextBox 7">
            <a:extLst>
              <a:ext uri="{FF2B5EF4-FFF2-40B4-BE49-F238E27FC236}">
                <a16:creationId xmlns:a16="http://schemas.microsoft.com/office/drawing/2014/main" id="{987B4841-974D-4A09-AAEC-AF79F24B5448}"/>
              </a:ext>
            </a:extLst>
          </p:cNvPr>
          <p:cNvSpPr txBox="1"/>
          <p:nvPr/>
        </p:nvSpPr>
        <p:spPr>
          <a:xfrm>
            <a:off x="755651" y="1413122"/>
            <a:ext cx="3682991" cy="1049106"/>
          </a:xfrm>
          <a:prstGeom prst="rect">
            <a:avLst/>
          </a:prstGeom>
          <a:solidFill>
            <a:srgbClr val="E9506C"/>
          </a:solidFill>
          <a:ln w="28575">
            <a:noFill/>
          </a:ln>
        </p:spPr>
        <p:txBody>
          <a:bodyPr wrap="square" lIns="108000" tIns="108000" rIns="108000" bIns="108000" rtlCol="0">
            <a:spAutoFit/>
          </a:bodyPr>
          <a:lstStyle/>
          <a:p>
            <a:pPr algn="ctr"/>
            <a:r>
              <a:rPr lang="en-GB" b="1" dirty="0">
                <a:solidFill>
                  <a:schemeClr val="bg1"/>
                </a:solidFill>
              </a:rPr>
              <a:t>Work out whether each statement below is true or false</a:t>
            </a:r>
            <a:br>
              <a:rPr lang="en-GB" b="1" dirty="0">
                <a:solidFill>
                  <a:schemeClr val="bg1"/>
                </a:solidFill>
              </a:rPr>
            </a:br>
            <a:r>
              <a:rPr lang="en-GB" b="1" dirty="0">
                <a:solidFill>
                  <a:schemeClr val="bg1"/>
                </a:solidFill>
              </a:rPr>
              <a:t>and explain how you know.</a:t>
            </a:r>
          </a:p>
        </p:txBody>
      </p:sp>
      <p:sp>
        <p:nvSpPr>
          <p:cNvPr id="15" name="TextBox 14">
            <a:extLst>
              <a:ext uri="{FF2B5EF4-FFF2-40B4-BE49-F238E27FC236}">
                <a16:creationId xmlns:a16="http://schemas.microsoft.com/office/drawing/2014/main" id="{EB717418-3F09-4481-B88E-8B75FA970B87}"/>
              </a:ext>
            </a:extLst>
          </p:cNvPr>
          <p:cNvSpPr txBox="1"/>
          <p:nvPr/>
        </p:nvSpPr>
        <p:spPr>
          <a:xfrm>
            <a:off x="753043" y="3718786"/>
            <a:ext cx="3816350" cy="694130"/>
          </a:xfrm>
          <a:prstGeom prst="rect">
            <a:avLst/>
          </a:prstGeom>
          <a:solidFill>
            <a:schemeClr val="bg1"/>
          </a:solidFill>
          <a:ln w="28575">
            <a:solidFill>
              <a:srgbClr val="E9506C"/>
            </a:solidFill>
          </a:ln>
        </p:spPr>
        <p:txBody>
          <a:bodyPr wrap="square" lIns="108000" tIns="108000" rIns="108000" bIns="108000" rtlCol="0" anchor="ctr">
            <a:noAutofit/>
          </a:bodyPr>
          <a:lstStyle/>
          <a:p>
            <a:pPr algn="ctr"/>
            <a:r>
              <a:rPr lang="en-GB" sz="1600" dirty="0"/>
              <a:t>Bryony and </a:t>
            </a:r>
            <a:r>
              <a:rPr lang="en-GB" sz="1600" dirty="0" err="1"/>
              <a:t>Eesa</a:t>
            </a:r>
            <a:r>
              <a:rPr lang="en-GB" sz="1600" dirty="0"/>
              <a:t> walked the same distance.</a:t>
            </a:r>
          </a:p>
        </p:txBody>
      </p:sp>
      <p:sp>
        <p:nvSpPr>
          <p:cNvPr id="18" name="TextBox 17">
            <a:extLst>
              <a:ext uri="{FF2B5EF4-FFF2-40B4-BE49-F238E27FC236}">
                <a16:creationId xmlns:a16="http://schemas.microsoft.com/office/drawing/2014/main" id="{952973D9-FAC6-4943-AABE-FB292E84D92D}"/>
              </a:ext>
            </a:extLst>
          </p:cNvPr>
          <p:cNvSpPr txBox="1"/>
          <p:nvPr/>
        </p:nvSpPr>
        <p:spPr>
          <a:xfrm>
            <a:off x="753043" y="4557152"/>
            <a:ext cx="3816350" cy="694130"/>
          </a:xfrm>
          <a:prstGeom prst="rect">
            <a:avLst/>
          </a:prstGeom>
          <a:solidFill>
            <a:schemeClr val="bg1"/>
          </a:solidFill>
          <a:ln w="28575">
            <a:solidFill>
              <a:srgbClr val="E9506C"/>
            </a:solidFill>
          </a:ln>
        </p:spPr>
        <p:txBody>
          <a:bodyPr wrap="square" lIns="108000" tIns="108000" rIns="108000" bIns="108000" rtlCol="0" anchor="ctr">
            <a:noAutofit/>
          </a:bodyPr>
          <a:lstStyle/>
          <a:p>
            <a:pPr algn="ctr"/>
            <a:r>
              <a:rPr lang="en-GB" sz="1600" dirty="0"/>
              <a:t>Chen walked 800m.</a:t>
            </a:r>
          </a:p>
        </p:txBody>
      </p:sp>
      <p:sp>
        <p:nvSpPr>
          <p:cNvPr id="22" name="TextBox 21">
            <a:extLst>
              <a:ext uri="{FF2B5EF4-FFF2-40B4-BE49-F238E27FC236}">
                <a16:creationId xmlns:a16="http://schemas.microsoft.com/office/drawing/2014/main" id="{B5D3FA2B-367F-4973-97F1-2CD37238FBFE}"/>
              </a:ext>
            </a:extLst>
          </p:cNvPr>
          <p:cNvSpPr txBox="1"/>
          <p:nvPr/>
        </p:nvSpPr>
        <p:spPr>
          <a:xfrm>
            <a:off x="753043" y="5395520"/>
            <a:ext cx="3816350" cy="694130"/>
          </a:xfrm>
          <a:prstGeom prst="rect">
            <a:avLst/>
          </a:prstGeom>
          <a:solidFill>
            <a:schemeClr val="bg1"/>
          </a:solidFill>
          <a:ln w="28575">
            <a:solidFill>
              <a:srgbClr val="E9506C"/>
            </a:solidFill>
          </a:ln>
        </p:spPr>
        <p:txBody>
          <a:bodyPr wrap="square" lIns="108000" tIns="108000" rIns="108000" bIns="108000" rtlCol="0" anchor="ctr">
            <a:noAutofit/>
          </a:bodyPr>
          <a:lstStyle/>
          <a:p>
            <a:pPr algn="ctr"/>
            <a:r>
              <a:rPr lang="en-GB" sz="1600" dirty="0"/>
              <a:t>Arlo and Daniel walked 6km in total.</a:t>
            </a:r>
          </a:p>
        </p:txBody>
      </p:sp>
      <p:sp>
        <p:nvSpPr>
          <p:cNvPr id="16" name="TextBox 15">
            <a:extLst>
              <a:ext uri="{FF2B5EF4-FFF2-40B4-BE49-F238E27FC236}">
                <a16:creationId xmlns:a16="http://schemas.microsoft.com/office/drawing/2014/main" id="{A3445685-DD7B-4068-B977-1EE749B4CA35}"/>
              </a:ext>
            </a:extLst>
          </p:cNvPr>
          <p:cNvSpPr txBox="1"/>
          <p:nvPr/>
        </p:nvSpPr>
        <p:spPr>
          <a:xfrm>
            <a:off x="4569393" y="3718784"/>
            <a:ext cx="3816350" cy="694130"/>
          </a:xfrm>
          <a:prstGeom prst="rect">
            <a:avLst/>
          </a:prstGeom>
          <a:solidFill>
            <a:schemeClr val="bg1"/>
          </a:solidFill>
          <a:ln w="28575">
            <a:solidFill>
              <a:srgbClr val="009541"/>
            </a:solidFill>
          </a:ln>
        </p:spPr>
        <p:txBody>
          <a:bodyPr wrap="square" lIns="108000" tIns="108000" rIns="108000" bIns="108000" rtlCol="0" anchor="ctr">
            <a:noAutofit/>
          </a:bodyPr>
          <a:lstStyle/>
          <a:p>
            <a:pPr algn="ctr">
              <a:lnSpc>
                <a:spcPct val="107000"/>
              </a:lnSpc>
              <a:spcAft>
                <a:spcPts val="0"/>
              </a:spcAft>
            </a:pPr>
            <a:r>
              <a:rPr lang="en-GB" sz="1600" b="1" dirty="0">
                <a:latin typeface="Twinkl" pitchFamily="50" charset="0"/>
                <a:ea typeface="Calibri" panose="020F0502020204030204" pitchFamily="34" charset="0"/>
                <a:cs typeface="Times New Roman" panose="02020603050405020304" pitchFamily="18" charset="0"/>
              </a:rPr>
              <a:t>False. 3070m is 3.07km, which is less than 3.7km.</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7DEBCC7-364E-47FE-B2C1-F246CF93585C}"/>
              </a:ext>
            </a:extLst>
          </p:cNvPr>
          <p:cNvSpPr txBox="1"/>
          <p:nvPr/>
        </p:nvSpPr>
        <p:spPr>
          <a:xfrm>
            <a:off x="4569393" y="4557150"/>
            <a:ext cx="3816350" cy="694130"/>
          </a:xfrm>
          <a:prstGeom prst="rect">
            <a:avLst/>
          </a:prstGeom>
          <a:solidFill>
            <a:schemeClr val="bg1"/>
          </a:solidFill>
          <a:ln w="28575">
            <a:solidFill>
              <a:srgbClr val="009541"/>
            </a:solidFill>
          </a:ln>
        </p:spPr>
        <p:txBody>
          <a:bodyPr wrap="square" lIns="108000" tIns="108000" rIns="108000" bIns="108000" rtlCol="0" anchor="ctr">
            <a:noAutofit/>
          </a:bodyPr>
          <a:lstStyle/>
          <a:p>
            <a:pPr algn="ctr">
              <a:lnSpc>
                <a:spcPct val="107000"/>
              </a:lnSpc>
              <a:spcAft>
                <a:spcPts val="0"/>
              </a:spcAft>
            </a:pPr>
            <a:r>
              <a:rPr lang="en-GB" sz="1600" b="1" dirty="0">
                <a:latin typeface="Twinkl" pitchFamily="50" charset="0"/>
                <a:ea typeface="Calibri" panose="020F0502020204030204" pitchFamily="34" charset="0"/>
                <a:cs typeface="Times New Roman" panose="02020603050405020304" pitchFamily="18" charset="0"/>
              </a:rPr>
              <a:t>False. Chen walked half a kilometre, which is 500m.</a:t>
            </a:r>
          </a:p>
        </p:txBody>
      </p:sp>
      <p:sp>
        <p:nvSpPr>
          <p:cNvPr id="19" name="TextBox 18">
            <a:extLst>
              <a:ext uri="{FF2B5EF4-FFF2-40B4-BE49-F238E27FC236}">
                <a16:creationId xmlns:a16="http://schemas.microsoft.com/office/drawing/2014/main" id="{9095813F-6DEC-4E7A-B825-1D2A45D15561}"/>
              </a:ext>
            </a:extLst>
          </p:cNvPr>
          <p:cNvSpPr txBox="1"/>
          <p:nvPr/>
        </p:nvSpPr>
        <p:spPr>
          <a:xfrm>
            <a:off x="4569393" y="5395519"/>
            <a:ext cx="3816350" cy="694130"/>
          </a:xfrm>
          <a:prstGeom prst="rect">
            <a:avLst/>
          </a:prstGeom>
          <a:solidFill>
            <a:schemeClr val="bg1"/>
          </a:solidFill>
          <a:ln w="28575">
            <a:solidFill>
              <a:srgbClr val="009541"/>
            </a:solidFill>
          </a:ln>
        </p:spPr>
        <p:txBody>
          <a:bodyPr wrap="square" lIns="108000" tIns="108000" rIns="108000" bIns="108000" rtlCol="0" anchor="ctr">
            <a:noAutofit/>
          </a:bodyPr>
          <a:lstStyle/>
          <a:p>
            <a:pPr algn="ctr">
              <a:lnSpc>
                <a:spcPct val="107000"/>
              </a:lnSpc>
              <a:spcAft>
                <a:spcPts val="0"/>
              </a:spcAft>
            </a:pPr>
            <a:r>
              <a:rPr lang="en-GB" sz="1600" b="1" dirty="0">
                <a:latin typeface="Twinkl" pitchFamily="50" charset="0"/>
                <a:ea typeface="Calibri" panose="020F0502020204030204" pitchFamily="34" charset="0"/>
                <a:cs typeface="Times New Roman" panose="02020603050405020304" pitchFamily="18" charset="0"/>
              </a:rPr>
              <a:t>True. Daniel walked 2800m. 3200m + 2800m = 6000m, which is 6km.</a:t>
            </a:r>
          </a:p>
        </p:txBody>
      </p:sp>
      <p:pic>
        <p:nvPicPr>
          <p:cNvPr id="32" name="Picture 31">
            <a:extLst>
              <a:ext uri="{FF2B5EF4-FFF2-40B4-BE49-F238E27FC236}">
                <a16:creationId xmlns:a16="http://schemas.microsoft.com/office/drawing/2014/main" id="{743947A2-A070-4313-8490-EBDB067A5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401" y="2561494"/>
            <a:ext cx="2103490" cy="1051746"/>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16"/>
                                        </p:tgtEl>
                                      </p:cBhvr>
                                    </p:animEffect>
                                    <p:animScale>
                                      <p:cBhvr>
                                        <p:cTn id="10" dur="125" autoRev="1" fill="hold"/>
                                        <p:tgtEl>
                                          <p:spTgt spid="1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par>
                                <p:cTn id="16" presetID="26" presetClass="emph" presetSubtype="0" fill="hold" grpId="1" nodeType="withEffect">
                                  <p:stCondLst>
                                    <p:cond delay="0"/>
                                  </p:stCondLst>
                                  <p:childTnLst>
                                    <p:animEffect transition="out" filter="fade">
                                      <p:cBhvr>
                                        <p:cTn id="17" dur="250" tmFilter="0, 0; .2, .5; .8, .5; 1, 0"/>
                                        <p:tgtEl>
                                          <p:spTgt spid="17"/>
                                        </p:tgtEl>
                                      </p:cBhvr>
                                    </p:animEffect>
                                    <p:animScale>
                                      <p:cBhvr>
                                        <p:cTn id="18" dur="125" autoRev="1" fill="hold"/>
                                        <p:tgtEl>
                                          <p:spTgt spid="1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childTnLst>
                                </p:cTn>
                              </p:par>
                              <p:par>
                                <p:cTn id="24" presetID="26" presetClass="emph" presetSubtype="0" fill="hold" grpId="1" nodeType="withEffect">
                                  <p:stCondLst>
                                    <p:cond delay="0"/>
                                  </p:stCondLst>
                                  <p:childTnLst>
                                    <p:animEffect transition="out" filter="fade">
                                      <p:cBhvr>
                                        <p:cTn id="25" dur="250" tmFilter="0, 0; .2, .5; .8, .5; 1, 0"/>
                                        <p:tgtEl>
                                          <p:spTgt spid="19"/>
                                        </p:tgtEl>
                                      </p:cBhvr>
                                    </p:animEffect>
                                    <p:animScale>
                                      <p:cBhvr>
                                        <p:cTn id="26" dur="125"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13621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Kilometres</a:t>
            </a:r>
          </a:p>
        </p:txBody>
      </p:sp>
      <p:sp>
        <p:nvSpPr>
          <p:cNvPr id="75" name="Rectangle 74"/>
          <p:cNvSpPr/>
          <p:nvPr/>
        </p:nvSpPr>
        <p:spPr>
          <a:xfrm>
            <a:off x="1809616"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1809616"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304F6A5-2B9D-4181-B4A1-DDE4751DCD6D}"/>
              </a:ext>
            </a:extLst>
          </p:cNvPr>
          <p:cNvSpPr txBox="1"/>
          <p:nvPr/>
        </p:nvSpPr>
        <p:spPr>
          <a:xfrm>
            <a:off x="755650" y="1341438"/>
            <a:ext cx="7632700" cy="772107"/>
          </a:xfrm>
          <a:prstGeom prst="rect">
            <a:avLst/>
          </a:prstGeom>
          <a:solidFill>
            <a:schemeClr val="bg1"/>
          </a:solidFill>
          <a:ln w="28575">
            <a:solidFill>
              <a:srgbClr val="E9506C"/>
            </a:solidFill>
          </a:ln>
        </p:spPr>
        <p:txBody>
          <a:bodyPr wrap="square" lIns="108000" tIns="108000" rIns="108000" bIns="108000" rtlCol="0">
            <a:spAutoFit/>
          </a:bodyPr>
          <a:lstStyle/>
          <a:p>
            <a:pPr algn="ctr">
              <a:spcAft>
                <a:spcPts val="600"/>
              </a:spcAft>
            </a:pPr>
            <a:r>
              <a:rPr lang="en-GB" dirty="0"/>
              <a:t>Use the clues below to find out how far each child swam at</a:t>
            </a:r>
            <a:br>
              <a:rPr lang="en-GB" dirty="0"/>
            </a:br>
            <a:r>
              <a:rPr lang="en-GB" dirty="0"/>
              <a:t>the school </a:t>
            </a:r>
            <a:r>
              <a:rPr lang="en-GB" dirty="0" err="1"/>
              <a:t>swimathon</a:t>
            </a:r>
            <a:r>
              <a:rPr lang="en-GB" dirty="0"/>
              <a:t>.</a:t>
            </a:r>
          </a:p>
        </p:txBody>
      </p:sp>
      <p:graphicFrame>
        <p:nvGraphicFramePr>
          <p:cNvPr id="7" name="Table 6">
            <a:extLst>
              <a:ext uri="{FF2B5EF4-FFF2-40B4-BE49-F238E27FC236}">
                <a16:creationId xmlns:a16="http://schemas.microsoft.com/office/drawing/2014/main" id="{0764672E-C732-45BA-A6DE-7278A7FA55AF}"/>
              </a:ext>
            </a:extLst>
          </p:cNvPr>
          <p:cNvGraphicFramePr>
            <a:graphicFrameLocks noGrp="1"/>
          </p:cNvGraphicFramePr>
          <p:nvPr>
            <p:extLst>
              <p:ext uri="{D42A27DB-BD31-4B8C-83A1-F6EECF244321}">
                <p14:modId xmlns:p14="http://schemas.microsoft.com/office/powerpoint/2010/main" val="384586349"/>
              </p:ext>
            </p:extLst>
          </p:nvPr>
        </p:nvGraphicFramePr>
        <p:xfrm>
          <a:off x="755650" y="2731404"/>
          <a:ext cx="3921684" cy="1817465"/>
        </p:xfrm>
        <a:graphic>
          <a:graphicData uri="http://schemas.openxmlformats.org/drawingml/2006/table">
            <a:tbl>
              <a:tblPr firstRow="1" firstCol="1" bandRow="1"/>
              <a:tblGrid>
                <a:gridCol w="966771">
                  <a:extLst>
                    <a:ext uri="{9D8B030D-6E8A-4147-A177-3AD203B41FA5}">
                      <a16:colId xmlns:a16="http://schemas.microsoft.com/office/drawing/2014/main" val="1674335640"/>
                    </a:ext>
                  </a:extLst>
                </a:gridCol>
                <a:gridCol w="2954913">
                  <a:extLst>
                    <a:ext uri="{9D8B030D-6E8A-4147-A177-3AD203B41FA5}">
                      <a16:colId xmlns:a16="http://schemas.microsoft.com/office/drawing/2014/main" val="901539040"/>
                    </a:ext>
                  </a:extLst>
                </a:gridCol>
              </a:tblGrid>
              <a:tr h="363493">
                <a:tc>
                  <a:txBody>
                    <a:bodyPr/>
                    <a:lstStyle/>
                    <a:p>
                      <a:pP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Distance</a:t>
                      </a:r>
                      <a:r>
                        <a:rPr lang="en-GB" sz="2000" baseline="0" dirty="0">
                          <a:effectLst/>
                          <a:latin typeface="Twinkl" pitchFamily="50" charset="0"/>
                          <a:ea typeface="Calibri" panose="020F0502020204030204" pitchFamily="34" charset="0"/>
                          <a:cs typeface="Times New Roman" panose="02020603050405020304" pitchFamily="18" charset="0"/>
                        </a:rPr>
                        <a:t> in Kilometres</a:t>
                      </a:r>
                      <a:endParaRPr lang="en-GB" sz="2000" dirty="0">
                        <a:effectLst/>
                        <a:latin typeface="Twink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F98"/>
                    </a:solidFill>
                  </a:tcPr>
                </a:tc>
                <a:extLst>
                  <a:ext uri="{0D108BD9-81ED-4DB2-BD59-A6C34878D82A}">
                    <a16:rowId xmlns:a16="http://schemas.microsoft.com/office/drawing/2014/main" val="1726382729"/>
                  </a:ext>
                </a:extLst>
              </a:tr>
              <a:tr h="363493">
                <a:tc>
                  <a:txBody>
                    <a:bodyPr/>
                    <a:lstStyle/>
                    <a:p>
                      <a:pPr algn="ct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Arlo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00B050"/>
                        </a:solidFill>
                        <a:effectLst/>
                        <a:latin typeface="Twink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8825007"/>
                  </a:ext>
                </a:extLst>
              </a:tr>
              <a:tr h="363493">
                <a:tc>
                  <a:txBody>
                    <a:bodyPr/>
                    <a:lstStyle/>
                    <a:p>
                      <a:pPr algn="ct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Bryony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00B050"/>
                        </a:solidFill>
                        <a:effectLst/>
                        <a:latin typeface="Twink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324044"/>
                  </a:ext>
                </a:extLst>
              </a:tr>
              <a:tr h="363493">
                <a:tc>
                  <a:txBody>
                    <a:bodyPr/>
                    <a:lstStyle/>
                    <a:p>
                      <a:pPr algn="ct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Chen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00B050"/>
                        </a:solidFill>
                        <a:effectLst/>
                        <a:latin typeface="Twink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6673092"/>
                  </a:ext>
                </a:extLst>
              </a:tr>
              <a:tr h="363493">
                <a:tc>
                  <a:txBody>
                    <a:bodyPr/>
                    <a:lstStyle/>
                    <a:p>
                      <a:pPr algn="ct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Daniel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00B050"/>
                        </a:solidFill>
                        <a:effectLst/>
                        <a:latin typeface="Twink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7280447"/>
                  </a:ext>
                </a:extLst>
              </a:tr>
            </a:tbl>
          </a:graphicData>
        </a:graphic>
      </p:graphicFrame>
      <p:sp>
        <p:nvSpPr>
          <p:cNvPr id="11" name="Rectangle 10">
            <a:extLst>
              <a:ext uri="{FF2B5EF4-FFF2-40B4-BE49-F238E27FC236}">
                <a16:creationId xmlns:a16="http://schemas.microsoft.com/office/drawing/2014/main" id="{53F4C172-DC00-4390-98B5-9C6A27D812FA}"/>
              </a:ext>
            </a:extLst>
          </p:cNvPr>
          <p:cNvSpPr/>
          <p:nvPr/>
        </p:nvSpPr>
        <p:spPr>
          <a:xfrm>
            <a:off x="2318117" y="3086318"/>
            <a:ext cx="1653017" cy="388696"/>
          </a:xfrm>
          <a:prstGeom prst="rect">
            <a:avLst/>
          </a:prstGeom>
        </p:spPr>
        <p:txBody>
          <a:bodyPr wrap="none">
            <a:spAutoFit/>
          </a:bodyPr>
          <a:lstStyle/>
          <a:p>
            <a:pPr algn="ctr">
              <a:lnSpc>
                <a:spcPct val="107000"/>
              </a:lnSpc>
              <a:spcAft>
                <a:spcPts val="0"/>
              </a:spcAft>
            </a:pPr>
            <a:r>
              <a:rPr lang="en-GB" b="1" dirty="0">
                <a:solidFill>
                  <a:srgbClr val="009541"/>
                </a:solidFill>
                <a:ea typeface="Calibri" panose="020F0502020204030204" pitchFamily="34" charset="0"/>
                <a:cs typeface="Times New Roman" panose="02020603050405020304" pitchFamily="18" charset="0"/>
              </a:rPr>
              <a:t>½km or 0.5km</a:t>
            </a:r>
          </a:p>
        </p:txBody>
      </p:sp>
      <p:sp>
        <p:nvSpPr>
          <p:cNvPr id="12" name="Rectangle 11">
            <a:extLst>
              <a:ext uri="{FF2B5EF4-FFF2-40B4-BE49-F238E27FC236}">
                <a16:creationId xmlns:a16="http://schemas.microsoft.com/office/drawing/2014/main" id="{228A519C-A28E-490D-B9B4-7759A3C7077D}"/>
              </a:ext>
            </a:extLst>
          </p:cNvPr>
          <p:cNvSpPr/>
          <p:nvPr/>
        </p:nvSpPr>
        <p:spPr>
          <a:xfrm>
            <a:off x="2750927" y="3453230"/>
            <a:ext cx="787396"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1.5km</a:t>
            </a:r>
            <a:endParaRPr lang="en-GB" b="1" dirty="0">
              <a:solidFill>
                <a:srgbClr val="009541"/>
              </a:solidFill>
            </a:endParaRPr>
          </a:p>
        </p:txBody>
      </p:sp>
      <p:sp>
        <p:nvSpPr>
          <p:cNvPr id="13" name="Rectangle 12">
            <a:extLst>
              <a:ext uri="{FF2B5EF4-FFF2-40B4-BE49-F238E27FC236}">
                <a16:creationId xmlns:a16="http://schemas.microsoft.com/office/drawing/2014/main" id="{5A53EF04-9B58-4AD8-AA34-90E738ECF022}"/>
              </a:ext>
            </a:extLst>
          </p:cNvPr>
          <p:cNvSpPr/>
          <p:nvPr/>
        </p:nvSpPr>
        <p:spPr>
          <a:xfrm>
            <a:off x="2741309" y="3817128"/>
            <a:ext cx="806632"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2.7km</a:t>
            </a:r>
            <a:endParaRPr lang="en-GB" b="1" dirty="0">
              <a:solidFill>
                <a:srgbClr val="009541"/>
              </a:solidFill>
            </a:endParaRPr>
          </a:p>
        </p:txBody>
      </p:sp>
      <p:sp>
        <p:nvSpPr>
          <p:cNvPr id="14" name="Rectangle 13">
            <a:extLst>
              <a:ext uri="{FF2B5EF4-FFF2-40B4-BE49-F238E27FC236}">
                <a16:creationId xmlns:a16="http://schemas.microsoft.com/office/drawing/2014/main" id="{239D2391-9FC9-4792-BCC5-B08FB7BE2D5B}"/>
              </a:ext>
            </a:extLst>
          </p:cNvPr>
          <p:cNvSpPr/>
          <p:nvPr/>
        </p:nvSpPr>
        <p:spPr>
          <a:xfrm>
            <a:off x="2738104" y="4181026"/>
            <a:ext cx="813043" cy="369332"/>
          </a:xfrm>
          <a:prstGeom prst="rect">
            <a:avLst/>
          </a:prstGeom>
        </p:spPr>
        <p:txBody>
          <a:bodyPr wrap="none">
            <a:spAutoFit/>
          </a:bodyPr>
          <a:lstStyle/>
          <a:p>
            <a:pPr algn="ctr"/>
            <a:r>
              <a:rPr lang="en-GB" b="1" dirty="0">
                <a:solidFill>
                  <a:srgbClr val="009541"/>
                </a:solidFill>
                <a:ea typeface="Calibri" panose="020F0502020204030204" pitchFamily="34" charset="0"/>
                <a:cs typeface="Times New Roman" panose="02020603050405020304" pitchFamily="18" charset="0"/>
              </a:rPr>
              <a:t>2.2km</a:t>
            </a:r>
            <a:endParaRPr lang="en-GB" b="1" dirty="0">
              <a:solidFill>
                <a:srgbClr val="009541"/>
              </a:solidFill>
            </a:endParaRPr>
          </a:p>
        </p:txBody>
      </p:sp>
      <p:sp>
        <p:nvSpPr>
          <p:cNvPr id="15" name="TextBox 14">
            <a:extLst>
              <a:ext uri="{FF2B5EF4-FFF2-40B4-BE49-F238E27FC236}">
                <a16:creationId xmlns:a16="http://schemas.microsoft.com/office/drawing/2014/main" id="{9E42408F-EB01-4C80-87F3-816A3F39C5A7}"/>
              </a:ext>
            </a:extLst>
          </p:cNvPr>
          <p:cNvSpPr txBox="1"/>
          <p:nvPr/>
        </p:nvSpPr>
        <p:spPr>
          <a:xfrm>
            <a:off x="755650" y="2086905"/>
            <a:ext cx="7632700" cy="495108"/>
          </a:xfrm>
          <a:prstGeom prst="rect">
            <a:avLst/>
          </a:prstGeom>
          <a:solidFill>
            <a:srgbClr val="E9506C"/>
          </a:solidFill>
          <a:ln w="28575">
            <a:solidFill>
              <a:srgbClr val="E9506C"/>
            </a:solidFill>
          </a:ln>
        </p:spPr>
        <p:txBody>
          <a:bodyPr wrap="square" lIns="108000" tIns="108000" rIns="108000" bIns="108000" rtlCol="0">
            <a:spAutoFit/>
          </a:bodyPr>
          <a:lstStyle/>
          <a:p>
            <a:pPr algn="ctr">
              <a:spcAft>
                <a:spcPts val="600"/>
              </a:spcAft>
            </a:pPr>
            <a:r>
              <a:rPr lang="en-GB" b="1" dirty="0">
                <a:solidFill>
                  <a:schemeClr val="bg1"/>
                </a:solidFill>
              </a:rPr>
              <a:t>Explain how you worked out each answer.</a:t>
            </a:r>
          </a:p>
        </p:txBody>
      </p:sp>
      <p:pic>
        <p:nvPicPr>
          <p:cNvPr id="3" name="Picture 2">
            <a:extLst>
              <a:ext uri="{FF2B5EF4-FFF2-40B4-BE49-F238E27FC236}">
                <a16:creationId xmlns:a16="http://schemas.microsoft.com/office/drawing/2014/main" id="{68CD0BE3-3B61-4C35-9ABD-FB6301A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239" y="2868632"/>
            <a:ext cx="3466011" cy="1443390"/>
          </a:xfrm>
          <a:prstGeom prst="rect">
            <a:avLst/>
          </a:prstGeom>
        </p:spPr>
      </p:pic>
      <p:sp>
        <p:nvSpPr>
          <p:cNvPr id="17" name="TextBox 16">
            <a:extLst>
              <a:ext uri="{FF2B5EF4-FFF2-40B4-BE49-F238E27FC236}">
                <a16:creationId xmlns:a16="http://schemas.microsoft.com/office/drawing/2014/main" id="{16DA51A3-F9B9-44B7-81B4-B578972E7926}"/>
              </a:ext>
            </a:extLst>
          </p:cNvPr>
          <p:cNvSpPr txBox="1"/>
          <p:nvPr/>
        </p:nvSpPr>
        <p:spPr>
          <a:xfrm>
            <a:off x="755650" y="4690767"/>
            <a:ext cx="2356370" cy="1402058"/>
          </a:xfrm>
          <a:prstGeom prst="rect">
            <a:avLst/>
          </a:prstGeom>
          <a:solidFill>
            <a:schemeClr val="bg1"/>
          </a:solidFill>
          <a:ln w="28575">
            <a:solidFill>
              <a:srgbClr val="E9506C"/>
            </a:solidFill>
          </a:ln>
        </p:spPr>
        <p:txBody>
          <a:bodyPr wrap="square" lIns="108000" tIns="108000" rIns="108000" bIns="108000" rtlCol="0" anchor="ctr">
            <a:noAutofit/>
          </a:bodyPr>
          <a:lstStyle/>
          <a:p>
            <a:pPr algn="ctr">
              <a:spcAft>
                <a:spcPts val="600"/>
              </a:spcAft>
            </a:pPr>
            <a:r>
              <a:rPr lang="en-GB" dirty="0"/>
              <a:t>Arlo + Bryony = 2000m</a:t>
            </a:r>
          </a:p>
          <a:p>
            <a:pPr algn="ctr">
              <a:spcAft>
                <a:spcPts val="600"/>
              </a:spcAft>
            </a:pPr>
            <a:r>
              <a:rPr lang="en-GB" dirty="0"/>
              <a:t>Arlo swam a quarter of this distance.</a:t>
            </a:r>
          </a:p>
        </p:txBody>
      </p:sp>
      <p:sp>
        <p:nvSpPr>
          <p:cNvPr id="19" name="TextBox 18">
            <a:extLst>
              <a:ext uri="{FF2B5EF4-FFF2-40B4-BE49-F238E27FC236}">
                <a16:creationId xmlns:a16="http://schemas.microsoft.com/office/drawing/2014/main" id="{EB2F047A-3E51-43E0-A144-A30978B5A816}"/>
              </a:ext>
            </a:extLst>
          </p:cNvPr>
          <p:cNvSpPr txBox="1"/>
          <p:nvPr/>
        </p:nvSpPr>
        <p:spPr>
          <a:xfrm>
            <a:off x="6021650" y="4690767"/>
            <a:ext cx="2366700" cy="1402058"/>
          </a:xfrm>
          <a:prstGeom prst="rect">
            <a:avLst/>
          </a:prstGeom>
          <a:solidFill>
            <a:schemeClr val="bg1"/>
          </a:solidFill>
          <a:ln w="28575">
            <a:solidFill>
              <a:srgbClr val="E9506C"/>
            </a:solidFill>
          </a:ln>
        </p:spPr>
        <p:txBody>
          <a:bodyPr wrap="square" lIns="108000" tIns="108000" rIns="108000" bIns="108000" rtlCol="0" anchor="ctr">
            <a:noAutofit/>
          </a:bodyPr>
          <a:lstStyle/>
          <a:p>
            <a:pPr algn="ctr">
              <a:spcAft>
                <a:spcPts val="600"/>
              </a:spcAft>
            </a:pPr>
            <a:r>
              <a:rPr lang="en-GB" dirty="0"/>
              <a:t>Chen - Arlo = Daniel</a:t>
            </a:r>
          </a:p>
        </p:txBody>
      </p:sp>
      <p:sp>
        <p:nvSpPr>
          <p:cNvPr id="18" name="TextBox 17">
            <a:extLst>
              <a:ext uri="{FF2B5EF4-FFF2-40B4-BE49-F238E27FC236}">
                <a16:creationId xmlns:a16="http://schemas.microsoft.com/office/drawing/2014/main" id="{4FC13EDE-7ACB-4BF2-B0B8-6C88E1CD7347}"/>
              </a:ext>
            </a:extLst>
          </p:cNvPr>
          <p:cNvSpPr txBox="1"/>
          <p:nvPr/>
        </p:nvSpPr>
        <p:spPr>
          <a:xfrm>
            <a:off x="3388247" y="4690767"/>
            <a:ext cx="2356370" cy="1402058"/>
          </a:xfrm>
          <a:prstGeom prst="rect">
            <a:avLst/>
          </a:prstGeom>
          <a:solidFill>
            <a:schemeClr val="bg1"/>
          </a:solidFill>
          <a:ln w="28575">
            <a:solidFill>
              <a:srgbClr val="E9506C"/>
            </a:solidFill>
          </a:ln>
        </p:spPr>
        <p:txBody>
          <a:bodyPr wrap="square" lIns="108000" tIns="108000" rIns="108000" bIns="108000" rtlCol="0" anchor="ctr">
            <a:noAutofit/>
          </a:bodyPr>
          <a:lstStyle/>
          <a:p>
            <a:pPr algn="ctr">
              <a:spcAft>
                <a:spcPts val="600"/>
              </a:spcAft>
            </a:pPr>
            <a:r>
              <a:rPr lang="en-GB" dirty="0"/>
              <a:t>Bryony + Chen = 4200m</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11"/>
                                        </p:tgtEl>
                                      </p:cBhvr>
                                    </p:animEffect>
                                    <p:animScale>
                                      <p:cBhvr>
                                        <p:cTn id="10" dur="125" autoRev="1" fill="hold"/>
                                        <p:tgtEl>
                                          <p:spTgt spid="11"/>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par>
                                <p:cTn id="16" presetID="26" presetClass="emph" presetSubtype="0" fill="hold" grpId="1" nodeType="withEffect">
                                  <p:stCondLst>
                                    <p:cond delay="0"/>
                                  </p:stCondLst>
                                  <p:childTnLst>
                                    <p:animEffect transition="out" filter="fade">
                                      <p:cBhvr>
                                        <p:cTn id="17" dur="250" tmFilter="0, 0; .2, .5; .8, .5; 1, 0"/>
                                        <p:tgtEl>
                                          <p:spTgt spid="12"/>
                                        </p:tgtEl>
                                      </p:cBhvr>
                                    </p:animEffect>
                                    <p:animScale>
                                      <p:cBhvr>
                                        <p:cTn id="18" dur="125" autoRev="1" fill="hold"/>
                                        <p:tgtEl>
                                          <p:spTgt spid="12"/>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par>
                                <p:cTn id="24" presetID="26" presetClass="emph" presetSubtype="0" fill="hold" grpId="1" nodeType="withEffect">
                                  <p:stCondLst>
                                    <p:cond delay="0"/>
                                  </p:stCondLst>
                                  <p:childTnLst>
                                    <p:animEffect transition="out" filter="fade">
                                      <p:cBhvr>
                                        <p:cTn id="25" dur="250" tmFilter="0, 0; .2, .5; .8, .5; 1, 0"/>
                                        <p:tgtEl>
                                          <p:spTgt spid="13"/>
                                        </p:tgtEl>
                                      </p:cBhvr>
                                    </p:animEffect>
                                    <p:animScale>
                                      <p:cBhvr>
                                        <p:cTn id="26" dur="125" autoRev="1" fill="hold"/>
                                        <p:tgtEl>
                                          <p:spTgt spid="13"/>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par>
                                <p:cTn id="32" presetID="26" presetClass="emph" presetSubtype="0" fill="hold" grpId="1" nodeType="withEffect">
                                  <p:stCondLst>
                                    <p:cond delay="0"/>
                                  </p:stCondLst>
                                  <p:childTnLst>
                                    <p:animEffect transition="out" filter="fade">
                                      <p:cBhvr>
                                        <p:cTn id="33" dur="250" tmFilter="0, 0; .2, .5; .8, .5; 1, 0"/>
                                        <p:tgtEl>
                                          <p:spTgt spid="14"/>
                                        </p:tgtEl>
                                      </p:cBhvr>
                                    </p:animEffect>
                                    <p:animScale>
                                      <p:cBhvr>
                                        <p:cTn id="34" dur="125"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316" b="33141"/>
          <a:stretch/>
        </p:blipFill>
        <p:spPr>
          <a:xfrm rot="1560000">
            <a:off x="2663535" y="2904445"/>
            <a:ext cx="826570" cy="1573370"/>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328" t="2719" r="2265" b="39573"/>
          <a:stretch/>
        </p:blipFill>
        <p:spPr>
          <a:xfrm rot="1656365">
            <a:off x="1022059" y="2297658"/>
            <a:ext cx="1636576" cy="1400208"/>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13621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Kilometres</a:t>
            </a:r>
          </a:p>
        </p:txBody>
      </p:sp>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Convert between different units of measure.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183</TotalTime>
  <Words>344</Words>
  <Application>Microsoft Office PowerPoint</Application>
  <PresentationFormat>On-screen Show (4:3)</PresentationFormat>
  <Paragraphs>92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Tuffy-TTF</vt:lpstr>
      <vt:lpstr>Arial</vt:lpstr>
      <vt:lpstr>Times New Roman</vt:lpstr>
      <vt:lpstr>Calibri</vt:lpstr>
      <vt:lpstr>Tuffy</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152</cp:revision>
  <dcterms:created xsi:type="dcterms:W3CDTF">2019-10-15T13:09:33Z</dcterms:created>
  <dcterms:modified xsi:type="dcterms:W3CDTF">2019-10-18T08:03:42Z</dcterms:modified>
</cp:coreProperties>
</file>