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1"/>
  </p:handoutMasterIdLst>
  <p:sldIdLst>
    <p:sldId id="256" r:id="rId2"/>
    <p:sldId id="260" r:id="rId3"/>
    <p:sldId id="261" r:id="rId4"/>
    <p:sldId id="257" r:id="rId5"/>
    <p:sldId id="266" r:id="rId6"/>
    <p:sldId id="258" r:id="rId7"/>
    <p:sldId id="259" r:id="rId8"/>
    <p:sldId id="263" r:id="rId9"/>
    <p:sldId id="265"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93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82" cy="497040"/>
          </a:xfrm>
          <a:prstGeom prst="rect">
            <a:avLst/>
          </a:prstGeom>
        </p:spPr>
        <p:txBody>
          <a:bodyPr vert="horz" lIns="90443" tIns="45222" rIns="90443" bIns="45222" rtlCol="0"/>
          <a:lstStyle>
            <a:lvl1pPr algn="l">
              <a:defRPr sz="1200"/>
            </a:lvl1pPr>
          </a:lstStyle>
          <a:p>
            <a:endParaRPr lang="en-GB"/>
          </a:p>
        </p:txBody>
      </p:sp>
      <p:sp>
        <p:nvSpPr>
          <p:cNvPr id="3" name="Date Placeholder 2"/>
          <p:cNvSpPr>
            <a:spLocks noGrp="1"/>
          </p:cNvSpPr>
          <p:nvPr>
            <p:ph type="dt" sz="quarter" idx="1"/>
          </p:nvPr>
        </p:nvSpPr>
        <p:spPr>
          <a:xfrm>
            <a:off x="3849927" y="0"/>
            <a:ext cx="2946182" cy="497040"/>
          </a:xfrm>
          <a:prstGeom prst="rect">
            <a:avLst/>
          </a:prstGeom>
        </p:spPr>
        <p:txBody>
          <a:bodyPr vert="horz" lIns="90443" tIns="45222" rIns="90443" bIns="45222" rtlCol="0"/>
          <a:lstStyle>
            <a:lvl1pPr algn="r">
              <a:defRPr sz="1200"/>
            </a:lvl1pPr>
          </a:lstStyle>
          <a:p>
            <a:fld id="{B863F82D-A41F-4AB8-A70D-D628385FDC2C}" type="datetimeFigureOut">
              <a:rPr lang="en-GB" smtClean="0"/>
              <a:t>09/11/2023</a:t>
            </a:fld>
            <a:endParaRPr lang="en-GB"/>
          </a:p>
        </p:txBody>
      </p:sp>
      <p:sp>
        <p:nvSpPr>
          <p:cNvPr id="4" name="Footer Placeholder 3"/>
          <p:cNvSpPr>
            <a:spLocks noGrp="1"/>
          </p:cNvSpPr>
          <p:nvPr>
            <p:ph type="ftr" sz="quarter" idx="2"/>
          </p:nvPr>
        </p:nvSpPr>
        <p:spPr>
          <a:xfrm>
            <a:off x="0" y="9429598"/>
            <a:ext cx="2946182" cy="497040"/>
          </a:xfrm>
          <a:prstGeom prst="rect">
            <a:avLst/>
          </a:prstGeom>
        </p:spPr>
        <p:txBody>
          <a:bodyPr vert="horz" lIns="90443" tIns="45222" rIns="90443" bIns="45222" rtlCol="0" anchor="b"/>
          <a:lstStyle>
            <a:lvl1pPr algn="l">
              <a:defRPr sz="1200"/>
            </a:lvl1pPr>
          </a:lstStyle>
          <a:p>
            <a:endParaRPr lang="en-GB"/>
          </a:p>
        </p:txBody>
      </p:sp>
      <p:sp>
        <p:nvSpPr>
          <p:cNvPr id="5" name="Slide Number Placeholder 4"/>
          <p:cNvSpPr>
            <a:spLocks noGrp="1"/>
          </p:cNvSpPr>
          <p:nvPr>
            <p:ph type="sldNum" sz="quarter" idx="3"/>
          </p:nvPr>
        </p:nvSpPr>
        <p:spPr>
          <a:xfrm>
            <a:off x="3849927" y="9429598"/>
            <a:ext cx="2946182" cy="497040"/>
          </a:xfrm>
          <a:prstGeom prst="rect">
            <a:avLst/>
          </a:prstGeom>
        </p:spPr>
        <p:txBody>
          <a:bodyPr vert="horz" lIns="90443" tIns="45222" rIns="90443" bIns="45222" rtlCol="0" anchor="b"/>
          <a:lstStyle>
            <a:lvl1pPr algn="r">
              <a:defRPr sz="1200"/>
            </a:lvl1pPr>
          </a:lstStyle>
          <a:p>
            <a:fld id="{868FF704-35AA-4097-BA7C-639B039E2DCD}" type="slidenum">
              <a:rPr lang="en-GB" smtClean="0"/>
              <a:t>‹#›</a:t>
            </a:fld>
            <a:endParaRPr lang="en-GB"/>
          </a:p>
        </p:txBody>
      </p:sp>
    </p:spTree>
    <p:extLst>
      <p:ext uri="{BB962C8B-B14F-4D97-AF65-F5344CB8AC3E}">
        <p14:creationId xmlns:p14="http://schemas.microsoft.com/office/powerpoint/2010/main" val="29441292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D73A31-92A7-4898-8BA5-D49684C85289}"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248988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D73A31-92A7-4898-8BA5-D49684C85289}"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3682553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D73A31-92A7-4898-8BA5-D49684C85289}"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71049-E37A-449E-9798-7C5941881ABE}"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68794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D73A31-92A7-4898-8BA5-D49684C85289}"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363656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D73A31-92A7-4898-8BA5-D49684C85289}"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71049-E37A-449E-9798-7C5941881AB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09401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D73A31-92A7-4898-8BA5-D49684C85289}"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3272677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D73A31-92A7-4898-8BA5-D49684C85289}"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1166977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D73A31-92A7-4898-8BA5-D49684C85289}"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2138086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D73A31-92A7-4898-8BA5-D49684C85289}"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1646488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D73A31-92A7-4898-8BA5-D49684C85289}"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1067966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D73A31-92A7-4898-8BA5-D49684C85289}" type="datetimeFigureOut">
              <a:rPr lang="en-GB" smtClean="0"/>
              <a:t>09/11/2023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3312009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D73A31-92A7-4898-8BA5-D49684C85289}" type="datetimeFigureOut">
              <a:rPr lang="en-GB" smtClean="0"/>
              <a:t>09/11/2023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1004163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D73A31-92A7-4898-8BA5-D49684C85289}" type="datetimeFigureOut">
              <a:rPr lang="en-GB" smtClean="0"/>
              <a:t>09/11/2023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3885043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73A31-92A7-4898-8BA5-D49684C85289}" type="datetimeFigureOut">
              <a:rPr lang="en-GB" smtClean="0"/>
              <a:t>09/11/2023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9467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73A31-92A7-4898-8BA5-D49684C85289}" type="datetimeFigureOut">
              <a:rPr lang="en-GB" smtClean="0"/>
              <a:t>09/11/2023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2703810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73A31-92A7-4898-8BA5-D49684C85289}" type="datetimeFigureOut">
              <a:rPr lang="en-GB" smtClean="0"/>
              <a:t>09/11/2023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671049-E37A-449E-9798-7C5941881ABE}" type="slidenum">
              <a:rPr lang="en-GB" smtClean="0"/>
              <a:t>‹#›</a:t>
            </a:fld>
            <a:endParaRPr lang="en-GB"/>
          </a:p>
        </p:txBody>
      </p:sp>
    </p:spTree>
    <p:extLst>
      <p:ext uri="{BB962C8B-B14F-4D97-AF65-F5344CB8AC3E}">
        <p14:creationId xmlns:p14="http://schemas.microsoft.com/office/powerpoint/2010/main" val="3468503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D73A31-92A7-4898-8BA5-D49684C85289}" type="datetimeFigureOut">
              <a:rPr lang="en-GB" smtClean="0"/>
              <a:t>09/11/2023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E671049-E37A-449E-9798-7C5941881ABE}" type="slidenum">
              <a:rPr lang="en-GB" smtClean="0"/>
              <a:t>‹#›</a:t>
            </a:fld>
            <a:endParaRPr lang="en-GB"/>
          </a:p>
        </p:txBody>
      </p:sp>
    </p:spTree>
    <p:extLst>
      <p:ext uri="{BB962C8B-B14F-4D97-AF65-F5344CB8AC3E}">
        <p14:creationId xmlns:p14="http://schemas.microsoft.com/office/powerpoint/2010/main" val="2053662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1374" y="991674"/>
            <a:ext cx="11067118" cy="1382394"/>
          </a:xfrm>
        </p:spPr>
        <p:txBody>
          <a:bodyPr>
            <a:noAutofit/>
          </a:bodyPr>
          <a:lstStyle/>
          <a:p>
            <a:r>
              <a:rPr lang="en-GB" sz="6000" dirty="0" smtClean="0">
                <a:latin typeface="Letter-join 40" panose="02000805000000020003" pitchFamily="50" charset="0"/>
              </a:rPr>
              <a:t>Welcome to Year </a:t>
            </a:r>
            <a:br>
              <a:rPr lang="en-GB" sz="6000" dirty="0" smtClean="0">
                <a:latin typeface="Letter-join 40" panose="02000805000000020003" pitchFamily="50" charset="0"/>
              </a:rPr>
            </a:br>
            <a:r>
              <a:rPr lang="en-GB" sz="6000" dirty="0" smtClean="0">
                <a:latin typeface="Letter-join 40" panose="02000805000000020003" pitchFamily="50" charset="0"/>
              </a:rPr>
              <a:t>Two!</a:t>
            </a:r>
            <a:endParaRPr lang="en-GB" sz="6000" dirty="0">
              <a:latin typeface="Letter-join 40" panose="02000805000000020003" pitchFamily="50" charset="0"/>
            </a:endParaRPr>
          </a:p>
        </p:txBody>
      </p:sp>
      <p:sp>
        <p:nvSpPr>
          <p:cNvPr id="3" name="TextBox 2"/>
          <p:cNvSpPr txBox="1"/>
          <p:nvPr/>
        </p:nvSpPr>
        <p:spPr>
          <a:xfrm>
            <a:off x="798490" y="5138671"/>
            <a:ext cx="8607254" cy="646331"/>
          </a:xfrm>
          <a:prstGeom prst="rect">
            <a:avLst/>
          </a:prstGeom>
          <a:noFill/>
        </p:spPr>
        <p:txBody>
          <a:bodyPr wrap="square" rtlCol="0">
            <a:spAutoFit/>
          </a:bodyPr>
          <a:lstStyle/>
          <a:p>
            <a:r>
              <a:rPr lang="en-GB" sz="3600" dirty="0" smtClean="0">
                <a:latin typeface="Letter-join 40" panose="02000805000000020003" pitchFamily="50" charset="0"/>
              </a:rPr>
              <a:t>Miss Stone and Mrs Amato</a:t>
            </a:r>
            <a:endParaRPr lang="en-GB" sz="3600" dirty="0">
              <a:latin typeface="Letter-join 40" panose="02000805000000020003" pitchFamily="50" charset="0"/>
            </a:endParaRPr>
          </a:p>
        </p:txBody>
      </p:sp>
    </p:spTree>
    <p:extLst>
      <p:ext uri="{BB962C8B-B14F-4D97-AF65-F5344CB8AC3E}">
        <p14:creationId xmlns:p14="http://schemas.microsoft.com/office/powerpoint/2010/main" val="3499750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Letter-join 40" panose="02000805000000020003" pitchFamily="50" charset="0"/>
              </a:rPr>
              <a:t>Daily timetable</a:t>
            </a:r>
            <a:endParaRPr lang="en-GB" dirty="0">
              <a:latin typeface="Letter-join 40" panose="02000805000000020003" pitchFamily="50" charset="0"/>
            </a:endParaRPr>
          </a:p>
        </p:txBody>
      </p:sp>
      <p:sp>
        <p:nvSpPr>
          <p:cNvPr id="3" name="Content Placeholder 2"/>
          <p:cNvSpPr>
            <a:spLocks noGrp="1"/>
          </p:cNvSpPr>
          <p:nvPr>
            <p:ph idx="1"/>
          </p:nvPr>
        </p:nvSpPr>
        <p:spPr>
          <a:xfrm>
            <a:off x="677334" y="1339403"/>
            <a:ext cx="8596668" cy="4701959"/>
          </a:xfrm>
        </p:spPr>
        <p:txBody>
          <a:bodyPr>
            <a:normAutofit/>
          </a:bodyPr>
          <a:lstStyle/>
          <a:p>
            <a:r>
              <a:rPr lang="en-GB" sz="1900" dirty="0" smtClean="0">
                <a:latin typeface="Letter-join 40" panose="02000805000000020003" pitchFamily="50" charset="0"/>
              </a:rPr>
              <a:t>Children will be undertaking Maths and Literacy lessons in the morning as well as Guided </a:t>
            </a:r>
            <a:r>
              <a:rPr lang="en-GB" sz="1900" dirty="0">
                <a:latin typeface="Letter-join 40" panose="02000805000000020003" pitchFamily="50" charset="0"/>
              </a:rPr>
              <a:t>R</a:t>
            </a:r>
            <a:r>
              <a:rPr lang="en-GB" sz="1900" dirty="0" smtClean="0">
                <a:latin typeface="Letter-join 40" panose="02000805000000020003" pitchFamily="50" charset="0"/>
              </a:rPr>
              <a:t>eading and Handwriting practise.</a:t>
            </a:r>
          </a:p>
          <a:p>
            <a:r>
              <a:rPr lang="en-GB" sz="1900" dirty="0" smtClean="0">
                <a:latin typeface="Letter-join 40" panose="02000805000000020003" pitchFamily="50" charset="0"/>
              </a:rPr>
              <a:t>Phonics will be taking place twice daily.</a:t>
            </a:r>
          </a:p>
          <a:p>
            <a:r>
              <a:rPr lang="en-GB" sz="1900" dirty="0" smtClean="0">
                <a:latin typeface="Letter-join 40" panose="02000805000000020003" pitchFamily="50" charset="0"/>
              </a:rPr>
              <a:t>We will also be carrying out Maths Fluency sessions at the beginning of each maths lesson which focuses on arithmetic skills.</a:t>
            </a:r>
          </a:p>
          <a:p>
            <a:r>
              <a:rPr lang="en-GB" sz="1900" dirty="0">
                <a:latin typeface="Letter-join 40" panose="02000805000000020003" pitchFamily="50" charset="0"/>
              </a:rPr>
              <a:t>T</a:t>
            </a:r>
            <a:r>
              <a:rPr lang="en-GB" sz="1900" dirty="0" smtClean="0">
                <a:latin typeface="Letter-join 40" panose="02000805000000020003" pitchFamily="50" charset="0"/>
              </a:rPr>
              <a:t>he children will carry out foundation subjects in the afternoon, such as, Geography, PE, Science and History. </a:t>
            </a:r>
          </a:p>
          <a:p>
            <a:r>
              <a:rPr lang="en-GB" sz="1900" dirty="0" smtClean="0">
                <a:latin typeface="Letter-join 40" panose="02000805000000020003" pitchFamily="50" charset="0"/>
              </a:rPr>
              <a:t>RE takes place for two and a half hours every week. This includes half and hour of RSE. </a:t>
            </a:r>
          </a:p>
          <a:p>
            <a:r>
              <a:rPr lang="en-GB" sz="1900" dirty="0" smtClean="0">
                <a:latin typeface="Letter-join 40" panose="02000805000000020003" pitchFamily="50" charset="0"/>
              </a:rPr>
              <a:t>PSHE and Wellbeing lessons and assemblies will also be taking place over each half term.</a:t>
            </a:r>
          </a:p>
          <a:p>
            <a:endParaRPr lang="en-GB" dirty="0" smtClean="0">
              <a:latin typeface="Letter-join 40" panose="02000805000000020003" pitchFamily="50" charset="0"/>
            </a:endParaRPr>
          </a:p>
        </p:txBody>
      </p:sp>
    </p:spTree>
    <p:extLst>
      <p:ext uri="{BB962C8B-B14F-4D97-AF65-F5344CB8AC3E}">
        <p14:creationId xmlns:p14="http://schemas.microsoft.com/office/powerpoint/2010/main" val="2463283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Letter-join 40" panose="02000805000000020003" pitchFamily="50" charset="0"/>
              </a:rPr>
              <a:t>Expectations</a:t>
            </a:r>
            <a:endParaRPr lang="en-GB" dirty="0">
              <a:latin typeface="Letter-join 40" panose="02000805000000020003" pitchFamily="50" charset="0"/>
            </a:endParaRPr>
          </a:p>
        </p:txBody>
      </p:sp>
      <p:sp>
        <p:nvSpPr>
          <p:cNvPr id="3" name="Content Placeholder 2"/>
          <p:cNvSpPr>
            <a:spLocks noGrp="1"/>
          </p:cNvSpPr>
          <p:nvPr>
            <p:ph idx="1"/>
          </p:nvPr>
        </p:nvSpPr>
        <p:spPr>
          <a:xfrm>
            <a:off x="564122" y="1270000"/>
            <a:ext cx="8596668" cy="3880773"/>
          </a:xfrm>
        </p:spPr>
        <p:txBody>
          <a:bodyPr>
            <a:normAutofit fontScale="92500" lnSpcReduction="10000"/>
          </a:bodyPr>
          <a:lstStyle/>
          <a:p>
            <a:r>
              <a:rPr lang="en-GB" dirty="0" smtClean="0">
                <a:latin typeface="Letter-join 40" panose="02000805000000020003" pitchFamily="50" charset="0"/>
              </a:rPr>
              <a:t>All children have a responsibility to live out our Mission </a:t>
            </a:r>
            <a:r>
              <a:rPr lang="en-GB" dirty="0">
                <a:latin typeface="Letter-join 40" panose="02000805000000020003" pitchFamily="50" charset="0"/>
              </a:rPr>
              <a:t>S</a:t>
            </a:r>
            <a:r>
              <a:rPr lang="en-GB" dirty="0" smtClean="0">
                <a:latin typeface="Letter-join 40" panose="02000805000000020003" pitchFamily="50" charset="0"/>
              </a:rPr>
              <a:t>tatement: </a:t>
            </a:r>
          </a:p>
          <a:p>
            <a:pPr marL="0" indent="0">
              <a:buNone/>
            </a:pPr>
            <a:r>
              <a:rPr lang="en-GB" i="1" dirty="0">
                <a:latin typeface="Letter-join 40" panose="02000805000000020003" pitchFamily="50" charset="0"/>
              </a:rPr>
              <a:t> </a:t>
            </a:r>
            <a:r>
              <a:rPr lang="en-GB" i="1" dirty="0" smtClean="0">
                <a:latin typeface="Letter-join 40" panose="02000805000000020003" pitchFamily="50" charset="0"/>
              </a:rPr>
              <a:t>     ‘We come to school to live and learn happily together by loving ourselves and each other as Jesus taught us’</a:t>
            </a:r>
          </a:p>
          <a:p>
            <a:r>
              <a:rPr lang="en-GB" dirty="0" smtClean="0">
                <a:latin typeface="Letter-join 40" panose="02000805000000020003" pitchFamily="50" charset="0"/>
              </a:rPr>
              <a:t>Children are expected to follow our school rules as well as class rules. Class rules are created with the help of the children. </a:t>
            </a:r>
          </a:p>
          <a:p>
            <a:r>
              <a:rPr lang="en-GB" dirty="0" smtClean="0">
                <a:latin typeface="Letter-join 40" panose="02000805000000020003" pitchFamily="50" charset="0"/>
              </a:rPr>
              <a:t>Children are also expected to follow the school’s Golden Rule: </a:t>
            </a:r>
          </a:p>
          <a:p>
            <a:pPr marL="0" indent="0">
              <a:buNone/>
            </a:pPr>
            <a:r>
              <a:rPr lang="en-GB" dirty="0">
                <a:latin typeface="Letter-join 40" panose="02000805000000020003" pitchFamily="50" charset="0"/>
              </a:rPr>
              <a:t>	</a:t>
            </a:r>
            <a:r>
              <a:rPr lang="en-GB" i="1" dirty="0" smtClean="0">
                <a:latin typeface="Letter-join 40" panose="02000805000000020003" pitchFamily="50" charset="0"/>
              </a:rPr>
              <a:t>‘Treat others as you would like to be treated’ </a:t>
            </a:r>
            <a:endParaRPr lang="en-GB" i="1" dirty="0">
              <a:latin typeface="Letter-join 40" panose="02000805000000020003" pitchFamily="50" charset="0"/>
            </a:endParaRPr>
          </a:p>
          <a:p>
            <a:r>
              <a:rPr lang="en-GB" dirty="0" smtClean="0">
                <a:latin typeface="Letter-join 40" panose="02000805000000020003" pitchFamily="50" charset="0"/>
              </a:rPr>
              <a:t>Children should be dressed smartly in full school uniform: No trainers or light up shoes. If your child is unable to wear their school shoes, please ensure they wear plimsolls and not trainers. </a:t>
            </a:r>
          </a:p>
          <a:p>
            <a:endParaRPr lang="en-GB" dirty="0">
              <a:latin typeface="Letter-join 40" panose="02000805000000020003" pitchFamily="50" charset="0"/>
            </a:endParaRPr>
          </a:p>
          <a:p>
            <a:r>
              <a:rPr lang="en-GB" i="1" dirty="0">
                <a:latin typeface="Letter-join 40" panose="02000805000000020003" pitchFamily="50" charset="0"/>
              </a:rPr>
              <a:t>Our word of the year is: </a:t>
            </a:r>
            <a:r>
              <a:rPr lang="en-GB" b="1" i="1" dirty="0">
                <a:solidFill>
                  <a:srgbClr val="FF0000"/>
                </a:solidFill>
                <a:latin typeface="Letter-join 40" panose="02000805000000020003" pitchFamily="50" charset="0"/>
              </a:rPr>
              <a:t>Respect</a:t>
            </a:r>
            <a:r>
              <a:rPr lang="en-GB" i="1" dirty="0">
                <a:latin typeface="Letter-join 40" panose="02000805000000020003" pitchFamily="50" charset="0"/>
              </a:rPr>
              <a:t>.</a:t>
            </a:r>
          </a:p>
          <a:p>
            <a:endParaRPr lang="en-GB" dirty="0">
              <a:latin typeface="Letter-join 40" panose="02000805000000020003" pitchFamily="50" charset="0"/>
            </a:endParaRPr>
          </a:p>
        </p:txBody>
      </p:sp>
    </p:spTree>
    <p:extLst>
      <p:ext uri="{BB962C8B-B14F-4D97-AF65-F5344CB8AC3E}">
        <p14:creationId xmlns:p14="http://schemas.microsoft.com/office/powerpoint/2010/main" val="835624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89" y="121332"/>
            <a:ext cx="8596668" cy="1320800"/>
          </a:xfrm>
        </p:spPr>
        <p:txBody>
          <a:bodyPr/>
          <a:lstStyle/>
          <a:p>
            <a:r>
              <a:rPr lang="en-GB" u="sng" dirty="0" smtClean="0">
                <a:latin typeface="Letter-join 40" panose="02000805000000020003" pitchFamily="50" charset="0"/>
              </a:rPr>
              <a:t>Homework</a:t>
            </a:r>
            <a:endParaRPr lang="en-GB" u="sng" dirty="0">
              <a:latin typeface="Letter-join 40" panose="02000805000000020003" pitchFamily="50" charset="0"/>
            </a:endParaRPr>
          </a:p>
        </p:txBody>
      </p:sp>
      <p:sp>
        <p:nvSpPr>
          <p:cNvPr id="3" name="Content Placeholder 2"/>
          <p:cNvSpPr>
            <a:spLocks noGrp="1"/>
          </p:cNvSpPr>
          <p:nvPr>
            <p:ph idx="1"/>
          </p:nvPr>
        </p:nvSpPr>
        <p:spPr>
          <a:xfrm>
            <a:off x="154819" y="867366"/>
            <a:ext cx="10657546" cy="4240211"/>
          </a:xfrm>
        </p:spPr>
        <p:txBody>
          <a:bodyPr>
            <a:noAutofit/>
          </a:bodyPr>
          <a:lstStyle/>
          <a:p>
            <a:r>
              <a:rPr lang="en-GB" sz="1600" dirty="0" smtClean="0">
                <a:latin typeface="Letter-join 40" panose="02000805000000020003" pitchFamily="50" charset="0"/>
              </a:rPr>
              <a:t>Homework is set on a Friday (the sheets will be uploaded to teams, these do not have to be printed) and should be completed and handed in by the following Wednesday. Homework books are now required to be </a:t>
            </a:r>
            <a:r>
              <a:rPr lang="en-GB" sz="1600" b="1" dirty="0" smtClean="0">
                <a:latin typeface="Letter-join 40" panose="02000805000000020003" pitchFamily="50" charset="0"/>
              </a:rPr>
              <a:t>back in school by the Wednesday </a:t>
            </a:r>
            <a:r>
              <a:rPr lang="en-GB" sz="1600" dirty="0" smtClean="0">
                <a:latin typeface="Letter-join 40" panose="02000805000000020003" pitchFamily="50" charset="0"/>
              </a:rPr>
              <a:t>for marking. They will then be returned on the Friday for your child to complete their homework in. </a:t>
            </a:r>
          </a:p>
          <a:p>
            <a:r>
              <a:rPr lang="en-GB" sz="1600" dirty="0" smtClean="0">
                <a:latin typeface="Letter-join 40" panose="02000805000000020003" pitchFamily="50" charset="0"/>
              </a:rPr>
              <a:t>Shared reading should take place every evening for approximately 20 minutes. The ‘home-school’ book should be signed to show how your child has read. </a:t>
            </a:r>
            <a:endParaRPr lang="en-GB" sz="1600" dirty="0">
              <a:latin typeface="Letter-join 40" panose="02000805000000020003" pitchFamily="50" charset="0"/>
            </a:endParaRPr>
          </a:p>
          <a:p>
            <a:r>
              <a:rPr lang="en-GB" sz="1600" dirty="0" smtClean="0">
                <a:latin typeface="Letter-join 40" panose="02000805000000020003" pitchFamily="50" charset="0"/>
              </a:rPr>
              <a:t>Books will be changed on a Monday. Children will be given 2-3 books for the week and these need to be returned on the Friday so they can be changed again on Monday morning. They will also be coming home with a book from our reading corner, this is a shared book and can be read together. This is to help develop a love of reading!</a:t>
            </a:r>
          </a:p>
          <a:p>
            <a:r>
              <a:rPr lang="en-GB" sz="1600" b="1" dirty="0" smtClean="0">
                <a:solidFill>
                  <a:srgbClr val="FF0000"/>
                </a:solidFill>
                <a:latin typeface="Letter-join 40" panose="02000805000000020003" pitchFamily="50" charset="0"/>
              </a:rPr>
              <a:t>Children </a:t>
            </a:r>
            <a:r>
              <a:rPr lang="en-GB" sz="1600" b="1" dirty="0">
                <a:solidFill>
                  <a:srgbClr val="FF0000"/>
                </a:solidFill>
                <a:latin typeface="Letter-join 40" panose="02000805000000020003" pitchFamily="50" charset="0"/>
              </a:rPr>
              <a:t>are to bring their books in daily, </a:t>
            </a:r>
            <a:r>
              <a:rPr lang="en-GB" sz="1600" b="1" dirty="0" smtClean="0">
                <a:solidFill>
                  <a:srgbClr val="FF0000"/>
                </a:solidFill>
                <a:latin typeface="Letter-join 40" panose="02000805000000020003" pitchFamily="50" charset="0"/>
              </a:rPr>
              <a:t>for our guided reading and one </a:t>
            </a:r>
            <a:r>
              <a:rPr lang="en-GB" sz="1600" b="1" dirty="0">
                <a:solidFill>
                  <a:srgbClr val="FF0000"/>
                </a:solidFill>
                <a:latin typeface="Letter-join 40" panose="02000805000000020003" pitchFamily="50" charset="0"/>
              </a:rPr>
              <a:t>to one reading </a:t>
            </a:r>
            <a:r>
              <a:rPr lang="en-GB" sz="1600" b="1" dirty="0" smtClean="0">
                <a:solidFill>
                  <a:srgbClr val="FF0000"/>
                </a:solidFill>
                <a:latin typeface="Letter-join 40" panose="02000805000000020003" pitchFamily="50" charset="0"/>
              </a:rPr>
              <a:t>sessions.</a:t>
            </a:r>
          </a:p>
          <a:p>
            <a:r>
              <a:rPr lang="en-GB" sz="1600" dirty="0" smtClean="0">
                <a:latin typeface="Letter-join 40" panose="02000805000000020003" pitchFamily="50" charset="0"/>
              </a:rPr>
              <a:t>One piece of Maths homework will be sent home focusing different skills, place value, multiplication and division and measurement. These sheets will increase in difficulty as the year goes on. </a:t>
            </a:r>
          </a:p>
          <a:p>
            <a:r>
              <a:rPr lang="en-GB" sz="1600" dirty="0" smtClean="0">
                <a:latin typeface="Letter-join 40" panose="02000805000000020003" pitchFamily="50" charset="0"/>
              </a:rPr>
              <a:t>Spellings that link to the spelling rules we have be learning in class will be sent home each week. </a:t>
            </a:r>
            <a:r>
              <a:rPr lang="en-GB" sz="1600" dirty="0">
                <a:latin typeface="Letter-join 40" panose="02000805000000020003" pitchFamily="50" charset="0"/>
              </a:rPr>
              <a:t>T</a:t>
            </a:r>
            <a:r>
              <a:rPr lang="en-GB" sz="1600" dirty="0" smtClean="0">
                <a:latin typeface="Letter-join 40" panose="02000805000000020003" pitchFamily="50" charset="0"/>
              </a:rPr>
              <a:t>hese words will then need to be written into sentences as the literacy homework. Please ensure your child works on using key skills correctly, such as capital letters, finger spaces and full stops. </a:t>
            </a:r>
          </a:p>
        </p:txBody>
      </p:sp>
    </p:spTree>
    <p:extLst>
      <p:ext uri="{BB962C8B-B14F-4D97-AF65-F5344CB8AC3E}">
        <p14:creationId xmlns:p14="http://schemas.microsoft.com/office/powerpoint/2010/main" val="1707622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a:t>
            </a:r>
            <a:endParaRPr lang="en-GB" dirty="0"/>
          </a:p>
        </p:txBody>
      </p:sp>
      <p:sp>
        <p:nvSpPr>
          <p:cNvPr id="3" name="Content Placeholder 2"/>
          <p:cNvSpPr>
            <a:spLocks noGrp="1"/>
          </p:cNvSpPr>
          <p:nvPr>
            <p:ph idx="1"/>
          </p:nvPr>
        </p:nvSpPr>
        <p:spPr/>
        <p:txBody>
          <a:bodyPr/>
          <a:lstStyle/>
          <a:p>
            <a:r>
              <a:rPr lang="en-GB" b="1" dirty="0">
                <a:solidFill>
                  <a:srgbClr val="00B050"/>
                </a:solidFill>
                <a:latin typeface="Letter-join 40" panose="02000805000000020003" pitchFamily="50" charset="0"/>
              </a:rPr>
              <a:t>READING BOOKS WILL BE </a:t>
            </a:r>
            <a:r>
              <a:rPr lang="en-GB" b="1" dirty="0" smtClean="0">
                <a:solidFill>
                  <a:srgbClr val="00B050"/>
                </a:solidFill>
                <a:latin typeface="Letter-join 40" panose="02000805000000020003" pitchFamily="50" charset="0"/>
              </a:rPr>
              <a:t>HANDED </a:t>
            </a:r>
            <a:r>
              <a:rPr lang="en-GB" b="1" dirty="0">
                <a:solidFill>
                  <a:srgbClr val="00B050"/>
                </a:solidFill>
                <a:latin typeface="Letter-join 40" panose="02000805000000020003" pitchFamily="50" charset="0"/>
              </a:rPr>
              <a:t>OUT AS SOON AS READING ASSESSMENTS ARE </a:t>
            </a:r>
            <a:r>
              <a:rPr lang="en-GB" b="1" dirty="0" smtClean="0">
                <a:solidFill>
                  <a:srgbClr val="00B050"/>
                </a:solidFill>
                <a:latin typeface="Letter-join 40" panose="02000805000000020003" pitchFamily="50" charset="0"/>
              </a:rPr>
              <a:t>COMPLETE.</a:t>
            </a:r>
          </a:p>
          <a:p>
            <a:r>
              <a:rPr lang="en-GB" b="1" dirty="0" smtClean="0">
                <a:solidFill>
                  <a:srgbClr val="00B050"/>
                </a:solidFill>
                <a:latin typeface="Letter-join 40" panose="02000805000000020003" pitchFamily="50" charset="0"/>
              </a:rPr>
              <a:t>Please check the comment in your old reading diary when they are returned so you are able to see what level of phonics your child is working at and what you can go over to help them.</a:t>
            </a:r>
          </a:p>
          <a:p>
            <a:r>
              <a:rPr lang="en-GB" b="1" dirty="0" smtClean="0">
                <a:solidFill>
                  <a:srgbClr val="00B050"/>
                </a:solidFill>
                <a:latin typeface="Letter-join 40" panose="02000805000000020003" pitchFamily="50" charset="0"/>
              </a:rPr>
              <a:t>New reading records.</a:t>
            </a:r>
          </a:p>
          <a:p>
            <a:endParaRPr lang="en-GB" b="1" dirty="0">
              <a:solidFill>
                <a:srgbClr val="00B050"/>
              </a:solidFill>
              <a:latin typeface="Letter-join 40" panose="02000805000000020003" pitchFamily="50" charset="0"/>
            </a:endParaRPr>
          </a:p>
          <a:p>
            <a:endParaRPr lang="en-GB" dirty="0"/>
          </a:p>
        </p:txBody>
      </p:sp>
    </p:spTree>
    <p:extLst>
      <p:ext uri="{BB962C8B-B14F-4D97-AF65-F5344CB8AC3E}">
        <p14:creationId xmlns:p14="http://schemas.microsoft.com/office/powerpoint/2010/main" val="1439643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latin typeface="Letter-join 40" panose="02000805000000020003" pitchFamily="50" charset="0"/>
              </a:rPr>
              <a:t>P.E</a:t>
            </a:r>
            <a:endParaRPr lang="en-GB" u="sng" dirty="0">
              <a:latin typeface="Letter-join 40" panose="02000805000000020003" pitchFamily="50" charset="0"/>
            </a:endParaRPr>
          </a:p>
        </p:txBody>
      </p:sp>
      <p:sp>
        <p:nvSpPr>
          <p:cNvPr id="3" name="Content Placeholder 2"/>
          <p:cNvSpPr>
            <a:spLocks noGrp="1"/>
          </p:cNvSpPr>
          <p:nvPr>
            <p:ph idx="1"/>
          </p:nvPr>
        </p:nvSpPr>
        <p:spPr/>
        <p:txBody>
          <a:bodyPr/>
          <a:lstStyle/>
          <a:p>
            <a:r>
              <a:rPr lang="en-GB" dirty="0" smtClean="0">
                <a:latin typeface="Letter-join 40" panose="02000805000000020003" pitchFamily="50" charset="0"/>
              </a:rPr>
              <a:t>P.E takes place twice a week  on Wednesday and Friday afternoon. </a:t>
            </a:r>
          </a:p>
          <a:p>
            <a:r>
              <a:rPr lang="en-GB" dirty="0" smtClean="0">
                <a:latin typeface="Letter-join 40" panose="02000805000000020003" pitchFamily="50" charset="0"/>
              </a:rPr>
              <a:t>Children need to come to school in normal uniform and they will change into their PE kits for the lesson. </a:t>
            </a:r>
          </a:p>
          <a:p>
            <a:r>
              <a:rPr lang="en-GB" dirty="0" smtClean="0">
                <a:latin typeface="Letter-join 40" panose="02000805000000020003" pitchFamily="50" charset="0"/>
              </a:rPr>
              <a:t>All children must have the correct PE uniform. </a:t>
            </a:r>
          </a:p>
          <a:p>
            <a:r>
              <a:rPr lang="en-GB" dirty="0" smtClean="0">
                <a:latin typeface="Letter-join 40" panose="02000805000000020003" pitchFamily="50" charset="0"/>
              </a:rPr>
              <a:t>Please ensure your child’s PE kit is labelled </a:t>
            </a:r>
            <a:r>
              <a:rPr lang="en-GB" dirty="0" smtClean="0">
                <a:latin typeface="Letter-join 40" panose="02000805000000020003" pitchFamily="50" charset="0"/>
                <a:sym typeface="Wingdings" panose="05000000000000000000" pitchFamily="2" charset="2"/>
              </a:rPr>
              <a:t></a:t>
            </a:r>
            <a:endParaRPr lang="en-GB" dirty="0">
              <a:latin typeface="Letter-join 40" panose="02000805000000020003" pitchFamily="50" charset="0"/>
            </a:endParaRPr>
          </a:p>
        </p:txBody>
      </p:sp>
    </p:spTree>
    <p:extLst>
      <p:ext uri="{BB962C8B-B14F-4D97-AF65-F5344CB8AC3E}">
        <p14:creationId xmlns:p14="http://schemas.microsoft.com/office/powerpoint/2010/main" val="1910570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Letter-join 40" panose="02000805000000020003" pitchFamily="50" charset="0"/>
              </a:rPr>
              <a:t>Italian Lessons</a:t>
            </a:r>
            <a:endParaRPr lang="en-GB" dirty="0">
              <a:latin typeface="Letter-join 40" panose="02000805000000020003" pitchFamily="50" charset="0"/>
            </a:endParaRPr>
          </a:p>
        </p:txBody>
      </p:sp>
      <p:sp>
        <p:nvSpPr>
          <p:cNvPr id="3" name="Content Placeholder 2"/>
          <p:cNvSpPr>
            <a:spLocks noGrp="1"/>
          </p:cNvSpPr>
          <p:nvPr>
            <p:ph idx="1"/>
          </p:nvPr>
        </p:nvSpPr>
        <p:spPr/>
        <p:txBody>
          <a:bodyPr>
            <a:normAutofit/>
          </a:bodyPr>
          <a:lstStyle/>
          <a:p>
            <a:pPr fontAlgn="auto">
              <a:lnSpc>
                <a:spcPct val="80000"/>
              </a:lnSpc>
              <a:buFont typeface="Wingdings 2" charset="2"/>
              <a:buChar char=""/>
              <a:defRPr/>
            </a:pPr>
            <a:r>
              <a:rPr lang="en-GB" altLang="en-US" sz="2400" dirty="0" smtClean="0">
                <a:latin typeface="Letter-join 40" panose="02000805000000020003" pitchFamily="50" charset="0"/>
                <a:cs typeface="Calibri" panose="020F0502020204030204" pitchFamily="34" charset="0"/>
              </a:rPr>
              <a:t>Italian lessons will be taking place every Friday.</a:t>
            </a:r>
            <a:endParaRPr lang="en-GB" altLang="en-US" sz="2400" dirty="0">
              <a:latin typeface="Letter-join 40" panose="02000805000000020003" pitchFamily="50" charset="0"/>
              <a:cs typeface="Calibri" panose="020F0502020204030204" pitchFamily="34" charset="0"/>
            </a:endParaRPr>
          </a:p>
        </p:txBody>
      </p:sp>
    </p:spTree>
    <p:extLst>
      <p:ext uri="{BB962C8B-B14F-4D97-AF65-F5344CB8AC3E}">
        <p14:creationId xmlns:p14="http://schemas.microsoft.com/office/powerpoint/2010/main" val="7522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Letter-join 40" panose="02000805000000020003" pitchFamily="50" charset="0"/>
              </a:rPr>
              <a:t>Snack, lunch and water.</a:t>
            </a:r>
            <a:endParaRPr lang="en-GB" dirty="0">
              <a:latin typeface="Letter-join 40" panose="02000805000000020003" pitchFamily="50" charset="0"/>
            </a:endParaRPr>
          </a:p>
        </p:txBody>
      </p:sp>
      <p:sp>
        <p:nvSpPr>
          <p:cNvPr id="3" name="Content Placeholder 2"/>
          <p:cNvSpPr>
            <a:spLocks noGrp="1"/>
          </p:cNvSpPr>
          <p:nvPr>
            <p:ph idx="1"/>
          </p:nvPr>
        </p:nvSpPr>
        <p:spPr/>
        <p:txBody>
          <a:bodyPr>
            <a:normAutofit/>
          </a:bodyPr>
          <a:lstStyle/>
          <a:p>
            <a:pPr fontAlgn="auto">
              <a:buClr>
                <a:schemeClr val="accent1">
                  <a:lumMod val="75000"/>
                </a:schemeClr>
              </a:buClr>
              <a:buFont typeface="Arial"/>
              <a:buChar char="•"/>
              <a:defRPr/>
            </a:pPr>
            <a:r>
              <a:rPr lang="en-GB" altLang="en-US" sz="2000" dirty="0" smtClean="0">
                <a:latin typeface="Letter-join 40" panose="02000805000000020003" pitchFamily="50" charset="0"/>
                <a:cs typeface="Calibri" panose="020F0502020204030204" pitchFamily="34" charset="0"/>
              </a:rPr>
              <a:t>Fruit is provided each break time for the children.</a:t>
            </a:r>
          </a:p>
          <a:p>
            <a:pPr fontAlgn="auto">
              <a:buClr>
                <a:schemeClr val="accent1">
                  <a:lumMod val="75000"/>
                </a:schemeClr>
              </a:buClr>
              <a:buFont typeface="Arial"/>
              <a:buChar char="•"/>
              <a:defRPr/>
            </a:pPr>
            <a:r>
              <a:rPr lang="en-GB" altLang="en-US" sz="2000" dirty="0" smtClean="0">
                <a:latin typeface="Letter-join 40" panose="02000805000000020003" pitchFamily="50" charset="0"/>
                <a:cs typeface="Calibri" panose="020F0502020204030204" pitchFamily="34" charset="0"/>
              </a:rPr>
              <a:t>Please ensure your child brings in a </a:t>
            </a:r>
            <a:r>
              <a:rPr lang="en-GB" altLang="en-US" sz="2000" dirty="0">
                <a:latin typeface="Letter-join 40" panose="02000805000000020003" pitchFamily="50" charset="0"/>
                <a:cs typeface="Calibri" panose="020F0502020204030204" pitchFamily="34" charset="0"/>
              </a:rPr>
              <a:t>drinking </a:t>
            </a:r>
            <a:r>
              <a:rPr lang="en-GB" altLang="en-US" sz="2000" dirty="0" smtClean="0">
                <a:latin typeface="Letter-join 40" panose="02000805000000020003" pitchFamily="50" charset="0"/>
                <a:cs typeface="Calibri" panose="020F0502020204030204" pitchFamily="34" charset="0"/>
              </a:rPr>
              <a:t>bottle filled with water each </a:t>
            </a:r>
            <a:r>
              <a:rPr lang="en-GB" altLang="en-US" sz="2000" dirty="0">
                <a:latin typeface="Letter-join 40" panose="02000805000000020003" pitchFamily="50" charset="0"/>
                <a:cs typeface="Calibri" panose="020F0502020204030204" pitchFamily="34" charset="0"/>
              </a:rPr>
              <a:t>day. </a:t>
            </a:r>
            <a:r>
              <a:rPr lang="en-GB" altLang="en-US" sz="2000" dirty="0" smtClean="0">
                <a:latin typeface="Letter-join 40" panose="02000805000000020003" pitchFamily="50" charset="0"/>
                <a:cs typeface="Calibri" panose="020F0502020204030204" pitchFamily="34" charset="0"/>
              </a:rPr>
              <a:t>Ideally this should have a sports cap.</a:t>
            </a:r>
          </a:p>
          <a:p>
            <a:pPr fontAlgn="auto">
              <a:buClr>
                <a:schemeClr val="accent1">
                  <a:lumMod val="75000"/>
                </a:schemeClr>
              </a:buClr>
              <a:buFont typeface="Arial"/>
              <a:buChar char="•"/>
              <a:defRPr/>
            </a:pPr>
            <a:endParaRPr lang="en-GB" sz="2000" dirty="0">
              <a:latin typeface="Letter-join 40" panose="02000805000000020003" pitchFamily="50" charset="0"/>
            </a:endParaRPr>
          </a:p>
        </p:txBody>
      </p:sp>
    </p:spTree>
    <p:extLst>
      <p:ext uri="{BB962C8B-B14F-4D97-AF65-F5344CB8AC3E}">
        <p14:creationId xmlns:p14="http://schemas.microsoft.com/office/powerpoint/2010/main" val="1119739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dirty="0">
                <a:latin typeface="Letter-join 40" panose="02000805000000020003" pitchFamily="50" charset="0"/>
              </a:rPr>
              <a:t>Any questions?</a:t>
            </a:r>
            <a:br>
              <a:rPr lang="en-GB" altLang="en-US" b="1" dirty="0">
                <a:latin typeface="Letter-join 40" panose="02000805000000020003" pitchFamily="50" charset="0"/>
              </a:rPr>
            </a:br>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3355305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624</TotalTime>
  <Words>631</Words>
  <Application>Microsoft Office PowerPoint</Application>
  <PresentationFormat>Widescreen</PresentationFormat>
  <Paragraphs>40</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Letter-join 40</vt:lpstr>
      <vt:lpstr>Trebuchet MS</vt:lpstr>
      <vt:lpstr>Wingdings</vt:lpstr>
      <vt:lpstr>Wingdings 2</vt:lpstr>
      <vt:lpstr>Wingdings 3</vt:lpstr>
      <vt:lpstr>Facet</vt:lpstr>
      <vt:lpstr>Welcome to Year  Two!</vt:lpstr>
      <vt:lpstr>Daily timetable</vt:lpstr>
      <vt:lpstr>Expectations</vt:lpstr>
      <vt:lpstr>Homework</vt:lpstr>
      <vt:lpstr>Reading</vt:lpstr>
      <vt:lpstr>P.E</vt:lpstr>
      <vt:lpstr>Italian Lessons</vt:lpstr>
      <vt:lpstr>Snack, lunch and water.</vt:lpstr>
      <vt:lpstr>Any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One</dc:title>
  <dc:creator>Katie Stone</dc:creator>
  <cp:lastModifiedBy>Emma Faulkner</cp:lastModifiedBy>
  <cp:revision>37</cp:revision>
  <cp:lastPrinted>2021-09-07T06:40:22Z</cp:lastPrinted>
  <dcterms:created xsi:type="dcterms:W3CDTF">2017-09-03T13:51:07Z</dcterms:created>
  <dcterms:modified xsi:type="dcterms:W3CDTF">2023-11-09T15:19:33Z</dcterms:modified>
</cp:coreProperties>
</file>