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80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9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35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1633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893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234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900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95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86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15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64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79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90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30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77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04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42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8EECD6-CB49-4E48-B1B5-4951BC62955F}" type="datetimeFigureOut">
              <a:rPr lang="en-GB" smtClean="0"/>
              <a:t>21/01/2024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02B26-DFC3-4BB2-AF32-498BFD55C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8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Meet the Teacher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cap="none" dirty="0" smtClean="0">
                <a:solidFill>
                  <a:schemeClr val="bg2"/>
                </a:solidFill>
                <a:latin typeface="+mn-lt"/>
              </a:rPr>
              <a:t>Mr Scott, Mrs Gilbert, </a:t>
            </a:r>
            <a:r>
              <a:rPr lang="en-GB" sz="3200" cap="none" smtClean="0">
                <a:solidFill>
                  <a:schemeClr val="bg2"/>
                </a:solidFill>
                <a:latin typeface="+mn-lt"/>
              </a:rPr>
              <a:t>Mrs </a:t>
            </a:r>
            <a:r>
              <a:rPr lang="en-GB" sz="3200" cap="none" smtClean="0">
                <a:solidFill>
                  <a:schemeClr val="bg2"/>
                </a:solidFill>
                <a:latin typeface="+mn-lt"/>
              </a:rPr>
              <a:t>Rudd </a:t>
            </a:r>
            <a:r>
              <a:rPr lang="en-GB" sz="3200" cap="none" dirty="0" smtClean="0">
                <a:solidFill>
                  <a:schemeClr val="bg2"/>
                </a:solidFill>
                <a:latin typeface="+mn-lt"/>
              </a:rPr>
              <a:t>and Miss Clarke</a:t>
            </a:r>
            <a:endParaRPr lang="en-GB" sz="3200" cap="none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125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Welcome!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6454"/>
            <a:ext cx="8946541" cy="455194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GB" sz="3600" dirty="0" smtClean="0">
                <a:solidFill>
                  <a:schemeClr val="bg2"/>
                </a:solidFill>
              </a:rPr>
              <a:t>We are very happy to welcome you to Year 4.</a:t>
            </a:r>
            <a:endParaRPr lang="en-GB" sz="3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85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Daily Timetable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6454"/>
            <a:ext cx="8946541" cy="4551946"/>
          </a:xfrm>
        </p:spPr>
        <p:txBody>
          <a:bodyPr>
            <a:normAutofit fontScale="92500"/>
          </a:bodyPr>
          <a:lstStyle/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Every Morning, children will undertake Maths and Literacy lessons alongside daily tasks such as Spelling. </a:t>
            </a:r>
            <a:endParaRPr lang="en-GB" sz="2800" dirty="0">
              <a:solidFill>
                <a:schemeClr val="bg2"/>
              </a:solidFill>
            </a:endParaRP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Each afternoon, we will learn about a variety of subjects, including Music, Science, History and Computing.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RE and PSHE will also be taught in the afternoons, with sessions totalling 2.5 hours each week.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Mrs Gilbert will teach the class once a week on Wednesday afternoons. </a:t>
            </a:r>
            <a:endParaRPr lang="en-GB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6454"/>
            <a:ext cx="8946541" cy="4551946"/>
          </a:xfrm>
        </p:spPr>
        <p:txBody>
          <a:bodyPr>
            <a:normAutofit fontScale="92500"/>
          </a:bodyPr>
          <a:lstStyle/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Expectations for behaviour continue to be high at St Augustine's. </a:t>
            </a:r>
            <a:endParaRPr lang="en-GB" sz="2800" dirty="0">
              <a:solidFill>
                <a:schemeClr val="bg2"/>
              </a:solidFill>
            </a:endParaRP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All children and staff have a responsibility to live out the school’s mission statement - </a:t>
            </a:r>
            <a:r>
              <a:rPr lang="en-GB" sz="2800" i="1" dirty="0">
                <a:solidFill>
                  <a:srgbClr val="FF0000"/>
                </a:solidFill>
                <a:cs typeface="Calibri" panose="020F0502020204030204" pitchFamily="34" charset="0"/>
              </a:rPr>
              <a:t>‘We come to school to live and learn happily together by loving ourselves and each other as Jesus teaches us</a:t>
            </a:r>
            <a:r>
              <a:rPr lang="en-GB" sz="2800" i="1" dirty="0" smtClean="0">
                <a:solidFill>
                  <a:srgbClr val="FF0000"/>
                </a:solidFill>
                <a:cs typeface="Calibri" panose="020F0502020204030204" pitchFamily="34" charset="0"/>
              </a:rPr>
              <a:t>’.</a:t>
            </a:r>
          </a:p>
          <a:p>
            <a:pPr>
              <a:buClrTx/>
            </a:pPr>
            <a:r>
              <a:rPr lang="en-GB" sz="2800" dirty="0" smtClean="0">
                <a:cs typeface="Calibri" panose="020F0502020204030204" pitchFamily="34" charset="0"/>
              </a:rPr>
              <a:t>Children have also made their own Class Rules alongside the classroom’s learning qualities. </a:t>
            </a:r>
          </a:p>
          <a:p>
            <a:pPr>
              <a:buClrTx/>
            </a:pPr>
            <a:r>
              <a:rPr lang="en-GB" sz="2800" dirty="0" smtClean="0">
                <a:cs typeface="Calibri" panose="020F0502020204030204" pitchFamily="34" charset="0"/>
              </a:rPr>
              <a:t>Uniform – All children should be dressed smartly in school uniform without trainers.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5206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6454"/>
            <a:ext cx="8946541" cy="455194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PE will take place twice weekly, on a Wednesday and a Thursday morning.</a:t>
            </a:r>
            <a:endParaRPr lang="en-GB" sz="2800" dirty="0">
              <a:solidFill>
                <a:schemeClr val="bg2"/>
              </a:solidFill>
            </a:endParaRPr>
          </a:p>
          <a:p>
            <a:pPr>
              <a:buClrTx/>
            </a:pPr>
            <a:r>
              <a:rPr lang="en-GB" sz="2800" dirty="0">
                <a:solidFill>
                  <a:schemeClr val="bg2"/>
                </a:solidFill>
              </a:rPr>
              <a:t>C</a:t>
            </a:r>
            <a:r>
              <a:rPr lang="en-GB" sz="2800" dirty="0" smtClean="0">
                <a:solidFill>
                  <a:schemeClr val="bg2"/>
                </a:solidFill>
              </a:rPr>
              <a:t>hildren will continue to change for PE in the classroom. They should remember to bring their kit for each lesson.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Boys and Girls will be separated within the classroom during changing. </a:t>
            </a:r>
            <a:endParaRPr lang="en-GB" sz="28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4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and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6454"/>
            <a:ext cx="8946541" cy="4551946"/>
          </a:xfrm>
        </p:spPr>
        <p:txBody>
          <a:bodyPr>
            <a:normAutofit fontScale="77500" lnSpcReduction="20000"/>
          </a:bodyPr>
          <a:lstStyle/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Children will be given Maths and Literacy Homework each Friday through Teams. This will need to be completed in Homework books and brought to school by the following Wednesday.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5 to 10 Spellings will also put on Teams each Friday to learn for a test the following Friday.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In Year 4, it’s incredibly important that children become confident with both their Times Tables and their Reading.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You can help your child by practising with them at least three times a week. Times Table Rockstars is a great tool for this.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Reading at home also has a massive impact. Talk with your children about the books they read helps to develop strong readers.</a:t>
            </a:r>
            <a:endParaRPr lang="en-GB" sz="28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8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Lunches, Snacks and Water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6454"/>
            <a:ext cx="8946541" cy="455194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A healthy snack can be brought in to eat at Break time.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Children should bring a drinking bottle with a ‘sport sprout’ to school every day.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Lunches are eaten in the Dining Hall. Packed Lunches should be nutritious. </a:t>
            </a:r>
            <a:endParaRPr lang="en-GB" sz="28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012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6454"/>
            <a:ext cx="8946541" cy="4551946"/>
          </a:xfrm>
        </p:spPr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</a:rPr>
              <a:t>All children have access to all of the resources they will need throughout the school day, stored within the classroom.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However, children may also bring in their own stationery if appropriate. Stationery must be kept in a pencil case.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It is strongly recommended that children keep a spare pair of plimsolls at school for outdoor play or activities. </a:t>
            </a:r>
          </a:p>
          <a:p>
            <a:pPr>
              <a:buClrTx/>
            </a:pPr>
            <a:r>
              <a:rPr lang="en-GB" sz="2800" dirty="0" smtClean="0">
                <a:solidFill>
                  <a:schemeClr val="bg2"/>
                </a:solidFill>
                <a:cs typeface="Calibri" panose="020F0502020204030204" pitchFamily="34" charset="0"/>
              </a:rPr>
              <a:t>Children will also ‘borrow’ their own books from the classroom. These books must be kept at school.</a:t>
            </a:r>
            <a:endParaRPr lang="en-GB" sz="28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983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053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Custom 4">
      <a:dk1>
        <a:srgbClr val="282601"/>
      </a:dk1>
      <a:lt1>
        <a:srgbClr val="FCF8A2"/>
      </a:lt1>
      <a:dk2>
        <a:srgbClr val="282601"/>
      </a:dk2>
      <a:lt2>
        <a:srgbClr val="282601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58</TotalTime>
  <Words>488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Meet the Teacher</vt:lpstr>
      <vt:lpstr>Welcome!</vt:lpstr>
      <vt:lpstr>Daily Timetable</vt:lpstr>
      <vt:lpstr>Expectations</vt:lpstr>
      <vt:lpstr>PE</vt:lpstr>
      <vt:lpstr>Homework and Reading</vt:lpstr>
      <vt:lpstr>Lunches, Snacks and Water</vt:lpstr>
      <vt:lpstr>Equipment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creator>Chris Scott</dc:creator>
  <cp:lastModifiedBy>Emma Faulkner</cp:lastModifiedBy>
  <cp:revision>9</cp:revision>
  <dcterms:created xsi:type="dcterms:W3CDTF">2022-08-30T10:06:48Z</dcterms:created>
  <dcterms:modified xsi:type="dcterms:W3CDTF">2024-01-21T21:32:03Z</dcterms:modified>
</cp:coreProperties>
</file>