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1" r:id="rId1"/>
  </p:sldMasterIdLst>
  <p:sldIdLst>
    <p:sldId id="256" r:id="rId2"/>
    <p:sldId id="257" r:id="rId3"/>
    <p:sldId id="258" r:id="rId4"/>
    <p:sldId id="259" r:id="rId5"/>
    <p:sldId id="267" r:id="rId6"/>
    <p:sldId id="260" r:id="rId7"/>
    <p:sldId id="261" r:id="rId8"/>
    <p:sldId id="262" r:id="rId9"/>
    <p:sldId id="263" r:id="rId10"/>
    <p:sldId id="264"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4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8A7B4F-5153-4F4A-99E7-7A47AD144C95}"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79E327-B65B-4A6D-AEDC-FD1CD013003C}" type="slidenum">
              <a:rPr lang="en-GB" smtClean="0"/>
              <a:t>‹#›</a:t>
            </a:fld>
            <a:endParaRPr lang="en-GB"/>
          </a:p>
        </p:txBody>
      </p:sp>
    </p:spTree>
    <p:extLst>
      <p:ext uri="{BB962C8B-B14F-4D97-AF65-F5344CB8AC3E}">
        <p14:creationId xmlns:p14="http://schemas.microsoft.com/office/powerpoint/2010/main" val="978699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8A7B4F-5153-4F4A-99E7-7A47AD144C95}"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79E327-B65B-4A6D-AEDC-FD1CD013003C}" type="slidenum">
              <a:rPr lang="en-GB" smtClean="0"/>
              <a:t>‹#›</a:t>
            </a:fld>
            <a:endParaRPr lang="en-GB"/>
          </a:p>
        </p:txBody>
      </p:sp>
    </p:spTree>
    <p:extLst>
      <p:ext uri="{BB962C8B-B14F-4D97-AF65-F5344CB8AC3E}">
        <p14:creationId xmlns:p14="http://schemas.microsoft.com/office/powerpoint/2010/main" val="1830075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8A7B4F-5153-4F4A-99E7-7A47AD144C95}"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79E327-B65B-4A6D-AEDC-FD1CD013003C}"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43362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8A7B4F-5153-4F4A-99E7-7A47AD144C95}"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79E327-B65B-4A6D-AEDC-FD1CD013003C}" type="slidenum">
              <a:rPr lang="en-GB" smtClean="0"/>
              <a:t>‹#›</a:t>
            </a:fld>
            <a:endParaRPr lang="en-GB"/>
          </a:p>
        </p:txBody>
      </p:sp>
    </p:spTree>
    <p:extLst>
      <p:ext uri="{BB962C8B-B14F-4D97-AF65-F5344CB8AC3E}">
        <p14:creationId xmlns:p14="http://schemas.microsoft.com/office/powerpoint/2010/main" val="3748663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8A7B4F-5153-4F4A-99E7-7A47AD144C95}"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79E327-B65B-4A6D-AEDC-FD1CD013003C}"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61633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8A7B4F-5153-4F4A-99E7-7A47AD144C95}"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79E327-B65B-4A6D-AEDC-FD1CD013003C}" type="slidenum">
              <a:rPr lang="en-GB" smtClean="0"/>
              <a:t>‹#›</a:t>
            </a:fld>
            <a:endParaRPr lang="en-GB"/>
          </a:p>
        </p:txBody>
      </p:sp>
    </p:spTree>
    <p:extLst>
      <p:ext uri="{BB962C8B-B14F-4D97-AF65-F5344CB8AC3E}">
        <p14:creationId xmlns:p14="http://schemas.microsoft.com/office/powerpoint/2010/main" val="1848702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8A7B4F-5153-4F4A-99E7-7A47AD144C95}"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79E327-B65B-4A6D-AEDC-FD1CD013003C}" type="slidenum">
              <a:rPr lang="en-GB" smtClean="0"/>
              <a:t>‹#›</a:t>
            </a:fld>
            <a:endParaRPr lang="en-GB"/>
          </a:p>
        </p:txBody>
      </p:sp>
    </p:spTree>
    <p:extLst>
      <p:ext uri="{BB962C8B-B14F-4D97-AF65-F5344CB8AC3E}">
        <p14:creationId xmlns:p14="http://schemas.microsoft.com/office/powerpoint/2010/main" val="1912202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8A7B4F-5153-4F4A-99E7-7A47AD144C95}"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79E327-B65B-4A6D-AEDC-FD1CD013003C}" type="slidenum">
              <a:rPr lang="en-GB" smtClean="0"/>
              <a:t>‹#›</a:t>
            </a:fld>
            <a:endParaRPr lang="en-GB"/>
          </a:p>
        </p:txBody>
      </p:sp>
    </p:spTree>
    <p:extLst>
      <p:ext uri="{BB962C8B-B14F-4D97-AF65-F5344CB8AC3E}">
        <p14:creationId xmlns:p14="http://schemas.microsoft.com/office/powerpoint/2010/main" val="909933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8A7B4F-5153-4F4A-99E7-7A47AD144C95}"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79E327-B65B-4A6D-AEDC-FD1CD013003C}" type="slidenum">
              <a:rPr lang="en-GB" smtClean="0"/>
              <a:t>‹#›</a:t>
            </a:fld>
            <a:endParaRPr lang="en-GB"/>
          </a:p>
        </p:txBody>
      </p:sp>
    </p:spTree>
    <p:extLst>
      <p:ext uri="{BB962C8B-B14F-4D97-AF65-F5344CB8AC3E}">
        <p14:creationId xmlns:p14="http://schemas.microsoft.com/office/powerpoint/2010/main" val="3661405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8A7B4F-5153-4F4A-99E7-7A47AD144C95}"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79E327-B65B-4A6D-AEDC-FD1CD013003C}" type="slidenum">
              <a:rPr lang="en-GB" smtClean="0"/>
              <a:t>‹#›</a:t>
            </a:fld>
            <a:endParaRPr lang="en-GB"/>
          </a:p>
        </p:txBody>
      </p:sp>
    </p:spTree>
    <p:extLst>
      <p:ext uri="{BB962C8B-B14F-4D97-AF65-F5344CB8AC3E}">
        <p14:creationId xmlns:p14="http://schemas.microsoft.com/office/powerpoint/2010/main" val="2671776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8A7B4F-5153-4F4A-99E7-7A47AD144C95}" type="datetimeFigureOut">
              <a:rPr lang="en-GB" smtClean="0"/>
              <a:t>10/09/2025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79E327-B65B-4A6D-AEDC-FD1CD013003C}" type="slidenum">
              <a:rPr lang="en-GB" smtClean="0"/>
              <a:t>‹#›</a:t>
            </a:fld>
            <a:endParaRPr lang="en-GB"/>
          </a:p>
        </p:txBody>
      </p:sp>
    </p:spTree>
    <p:extLst>
      <p:ext uri="{BB962C8B-B14F-4D97-AF65-F5344CB8AC3E}">
        <p14:creationId xmlns:p14="http://schemas.microsoft.com/office/powerpoint/2010/main" val="3692161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8A7B4F-5153-4F4A-99E7-7A47AD144C95}" type="datetimeFigureOut">
              <a:rPr lang="en-GB" smtClean="0"/>
              <a:t>10/09/2025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79E327-B65B-4A6D-AEDC-FD1CD013003C}" type="slidenum">
              <a:rPr lang="en-GB" smtClean="0"/>
              <a:t>‹#›</a:t>
            </a:fld>
            <a:endParaRPr lang="en-GB"/>
          </a:p>
        </p:txBody>
      </p:sp>
    </p:spTree>
    <p:extLst>
      <p:ext uri="{BB962C8B-B14F-4D97-AF65-F5344CB8AC3E}">
        <p14:creationId xmlns:p14="http://schemas.microsoft.com/office/powerpoint/2010/main" val="1944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8A7B4F-5153-4F4A-99E7-7A47AD144C95}" type="datetimeFigureOut">
              <a:rPr lang="en-GB" smtClean="0"/>
              <a:t>10/09/2025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79E327-B65B-4A6D-AEDC-FD1CD013003C}" type="slidenum">
              <a:rPr lang="en-GB" smtClean="0"/>
              <a:t>‹#›</a:t>
            </a:fld>
            <a:endParaRPr lang="en-GB"/>
          </a:p>
        </p:txBody>
      </p:sp>
    </p:spTree>
    <p:extLst>
      <p:ext uri="{BB962C8B-B14F-4D97-AF65-F5344CB8AC3E}">
        <p14:creationId xmlns:p14="http://schemas.microsoft.com/office/powerpoint/2010/main" val="124088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8A7B4F-5153-4F4A-99E7-7A47AD144C95}" type="datetimeFigureOut">
              <a:rPr lang="en-GB" smtClean="0"/>
              <a:t>10/09/2025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79E327-B65B-4A6D-AEDC-FD1CD013003C}" type="slidenum">
              <a:rPr lang="en-GB" smtClean="0"/>
              <a:t>‹#›</a:t>
            </a:fld>
            <a:endParaRPr lang="en-GB"/>
          </a:p>
        </p:txBody>
      </p:sp>
    </p:spTree>
    <p:extLst>
      <p:ext uri="{BB962C8B-B14F-4D97-AF65-F5344CB8AC3E}">
        <p14:creationId xmlns:p14="http://schemas.microsoft.com/office/powerpoint/2010/main" val="195366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8A7B4F-5153-4F4A-99E7-7A47AD144C95}" type="datetimeFigureOut">
              <a:rPr lang="en-GB" smtClean="0"/>
              <a:t>10/09/2025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79E327-B65B-4A6D-AEDC-FD1CD013003C}" type="slidenum">
              <a:rPr lang="en-GB" smtClean="0"/>
              <a:t>‹#›</a:t>
            </a:fld>
            <a:endParaRPr lang="en-GB"/>
          </a:p>
        </p:txBody>
      </p:sp>
    </p:spTree>
    <p:extLst>
      <p:ext uri="{BB962C8B-B14F-4D97-AF65-F5344CB8AC3E}">
        <p14:creationId xmlns:p14="http://schemas.microsoft.com/office/powerpoint/2010/main" val="1040038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79E327-B65B-4A6D-AEDC-FD1CD013003C}" type="slidenum">
              <a:rPr lang="en-GB" smtClean="0"/>
              <a:t>‹#›</a:t>
            </a:fld>
            <a:endParaRPr lang="en-GB"/>
          </a:p>
        </p:txBody>
      </p:sp>
      <p:sp>
        <p:nvSpPr>
          <p:cNvPr id="5" name="Date Placeholder 4"/>
          <p:cNvSpPr>
            <a:spLocks noGrp="1"/>
          </p:cNvSpPr>
          <p:nvPr>
            <p:ph type="dt" sz="half" idx="10"/>
          </p:nvPr>
        </p:nvSpPr>
        <p:spPr/>
        <p:txBody>
          <a:bodyPr/>
          <a:lstStyle/>
          <a:p>
            <a:fld id="{498A7B4F-5153-4F4A-99E7-7A47AD144C95}" type="datetimeFigureOut">
              <a:rPr lang="en-GB" smtClean="0"/>
              <a:t>10/09/2025</a:t>
            </a:fld>
            <a:endParaRPr lang="en-GB"/>
          </a:p>
        </p:txBody>
      </p:sp>
    </p:spTree>
    <p:extLst>
      <p:ext uri="{BB962C8B-B14F-4D97-AF65-F5344CB8AC3E}">
        <p14:creationId xmlns:p14="http://schemas.microsoft.com/office/powerpoint/2010/main" val="139979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8A7B4F-5153-4F4A-99E7-7A47AD144C95}" type="datetimeFigureOut">
              <a:rPr lang="en-GB" smtClean="0"/>
              <a:t>10/09/2025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C79E327-B65B-4A6D-AEDC-FD1CD013003C}" type="slidenum">
              <a:rPr lang="en-GB" smtClean="0"/>
              <a:t>‹#›</a:t>
            </a:fld>
            <a:endParaRPr lang="en-GB"/>
          </a:p>
        </p:txBody>
      </p:sp>
    </p:spTree>
    <p:extLst>
      <p:ext uri="{BB962C8B-B14F-4D97-AF65-F5344CB8AC3E}">
        <p14:creationId xmlns:p14="http://schemas.microsoft.com/office/powerpoint/2010/main" val="146578188"/>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2060"/>
                </a:solidFill>
              </a:rPr>
              <a:t>Year 6 Curriculum Meeting </a:t>
            </a:r>
          </a:p>
        </p:txBody>
      </p:sp>
      <p:sp>
        <p:nvSpPr>
          <p:cNvPr id="3" name="Subtitle 2"/>
          <p:cNvSpPr>
            <a:spLocks noGrp="1"/>
          </p:cNvSpPr>
          <p:nvPr>
            <p:ph type="subTitle" idx="1"/>
          </p:nvPr>
        </p:nvSpPr>
        <p:spPr/>
        <p:txBody>
          <a:bodyPr>
            <a:noAutofit/>
          </a:bodyPr>
          <a:lstStyle/>
          <a:p>
            <a:r>
              <a:rPr lang="en-GB" sz="3200" dirty="0">
                <a:solidFill>
                  <a:schemeClr val="accent1">
                    <a:lumMod val="75000"/>
                  </a:schemeClr>
                </a:solidFill>
              </a:rPr>
              <a:t> Mrs Baldwin</a:t>
            </a:r>
          </a:p>
          <a:p>
            <a:r>
              <a:rPr lang="en-GB" sz="3200" dirty="0">
                <a:solidFill>
                  <a:schemeClr val="accent1">
                    <a:lumMod val="75000"/>
                  </a:schemeClr>
                </a:solidFill>
              </a:rPr>
              <a:t>Mrs Rudd</a:t>
            </a:r>
          </a:p>
          <a:p>
            <a:r>
              <a:rPr lang="en-GB" sz="3200" dirty="0">
                <a:solidFill>
                  <a:schemeClr val="accent1">
                    <a:lumMod val="75000"/>
                  </a:schemeClr>
                </a:solidFill>
              </a:rPr>
              <a:t>Miss Clarke</a:t>
            </a:r>
          </a:p>
        </p:txBody>
      </p:sp>
      <p:pic>
        <p:nvPicPr>
          <p:cNvPr id="4" name="Picture 3"/>
          <p:cNvPicPr>
            <a:picLocks noChangeAspect="1"/>
          </p:cNvPicPr>
          <p:nvPr/>
        </p:nvPicPr>
        <p:blipFill>
          <a:blip r:embed="rId2"/>
          <a:stretch>
            <a:fillRect/>
          </a:stretch>
        </p:blipFill>
        <p:spPr>
          <a:xfrm>
            <a:off x="469582" y="5697135"/>
            <a:ext cx="3309153" cy="789518"/>
          </a:xfrm>
          <a:prstGeom prst="rect">
            <a:avLst/>
          </a:prstGeom>
        </p:spPr>
      </p:pic>
      <p:pic>
        <p:nvPicPr>
          <p:cNvPr id="6" name="Picture 5">
            <a:extLst>
              <a:ext uri="{FF2B5EF4-FFF2-40B4-BE49-F238E27FC236}">
                <a16:creationId xmlns:a16="http://schemas.microsoft.com/office/drawing/2014/main" id="{665F9E31-509B-E9F8-A204-14CBCECA6A79}"/>
              </a:ext>
            </a:extLst>
          </p:cNvPr>
          <p:cNvPicPr>
            <a:picLocks noChangeAspect="1"/>
          </p:cNvPicPr>
          <p:nvPr/>
        </p:nvPicPr>
        <p:blipFill>
          <a:blip r:embed="rId3"/>
          <a:stretch>
            <a:fillRect/>
          </a:stretch>
        </p:blipFill>
        <p:spPr>
          <a:xfrm>
            <a:off x="4075620" y="5697135"/>
            <a:ext cx="779184" cy="917426"/>
          </a:xfrm>
          <a:prstGeom prst="rect">
            <a:avLst/>
          </a:prstGeom>
        </p:spPr>
      </p:pic>
    </p:spTree>
    <p:extLst>
      <p:ext uri="{BB962C8B-B14F-4D97-AF65-F5344CB8AC3E}">
        <p14:creationId xmlns:p14="http://schemas.microsoft.com/office/powerpoint/2010/main" val="4078741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Prayer &amp; Liturgy </a:t>
            </a:r>
          </a:p>
        </p:txBody>
      </p:sp>
      <p:sp>
        <p:nvSpPr>
          <p:cNvPr id="3" name="Content Placeholder 2"/>
          <p:cNvSpPr>
            <a:spLocks noGrp="1"/>
          </p:cNvSpPr>
          <p:nvPr>
            <p:ph idx="1"/>
          </p:nvPr>
        </p:nvSpPr>
        <p:spPr/>
        <p:txBody>
          <a:bodyPr>
            <a:normAutofit/>
          </a:bodyPr>
          <a:lstStyle/>
          <a:p>
            <a:pPr fontAlgn="auto">
              <a:buFont typeface="Wingdings 2" charset="2"/>
              <a:buChar char=""/>
              <a:defRPr/>
            </a:pPr>
            <a:r>
              <a:rPr lang="en-GB" altLang="en-US" sz="2400" dirty="0">
                <a:solidFill>
                  <a:schemeClr val="tx1"/>
                </a:solidFill>
                <a:latin typeface="Calibri" panose="020F0502020204030204" pitchFamily="34" charset="0"/>
                <a:cs typeface="Calibri" panose="020F0502020204030204" pitchFamily="34" charset="0"/>
              </a:rPr>
              <a:t>Prayer and Liturgy is now to be led by myself each Wednesday morning.  We will read the relevant Gospel from the Bible and the children will be able to express their understanding of it.  Noting any answer they provide will not be addressed as right or wrong as it will be their own personal understanding.  They will instead be thanked for sharing their contribution.</a:t>
            </a:r>
          </a:p>
          <a:p>
            <a:pPr fontAlgn="auto">
              <a:buFont typeface="Wingdings 2" charset="2"/>
              <a:buChar char=""/>
              <a:defRPr/>
            </a:pPr>
            <a:r>
              <a:rPr lang="en-GB" altLang="en-US" sz="2400" dirty="0">
                <a:solidFill>
                  <a:schemeClr val="tx1"/>
                </a:solidFill>
                <a:latin typeface="Calibri" panose="020F0502020204030204" pitchFamily="34" charset="0"/>
                <a:cs typeface="Calibri" panose="020F0502020204030204" pitchFamily="34" charset="0"/>
              </a:rPr>
              <a:t>In the last week of every half term, a group of children will present the session to the whole class.</a:t>
            </a:r>
          </a:p>
          <a:p>
            <a:endParaRPr lang="en-GB" dirty="0"/>
          </a:p>
        </p:txBody>
      </p:sp>
      <p:pic>
        <p:nvPicPr>
          <p:cNvPr id="4" name="Picture 3"/>
          <p:cNvPicPr>
            <a:picLocks noChangeAspect="1"/>
          </p:cNvPicPr>
          <p:nvPr/>
        </p:nvPicPr>
        <p:blipFill>
          <a:blip r:embed="rId2"/>
          <a:stretch>
            <a:fillRect/>
          </a:stretch>
        </p:blipFill>
        <p:spPr>
          <a:xfrm>
            <a:off x="8432482" y="5876792"/>
            <a:ext cx="3309153" cy="789518"/>
          </a:xfrm>
          <a:prstGeom prst="rect">
            <a:avLst/>
          </a:prstGeom>
        </p:spPr>
      </p:pic>
      <p:pic>
        <p:nvPicPr>
          <p:cNvPr id="5" name="Picture 4">
            <a:extLst>
              <a:ext uri="{FF2B5EF4-FFF2-40B4-BE49-F238E27FC236}">
                <a16:creationId xmlns:a16="http://schemas.microsoft.com/office/drawing/2014/main" id="{5F0EE973-1597-2E68-887B-8294C5057D4F}"/>
              </a:ext>
            </a:extLst>
          </p:cNvPr>
          <p:cNvPicPr>
            <a:picLocks noChangeAspect="1"/>
          </p:cNvPicPr>
          <p:nvPr/>
        </p:nvPicPr>
        <p:blipFill>
          <a:blip r:embed="rId3"/>
          <a:stretch>
            <a:fillRect/>
          </a:stretch>
        </p:blipFill>
        <p:spPr>
          <a:xfrm>
            <a:off x="7488123" y="5748884"/>
            <a:ext cx="779184" cy="917426"/>
          </a:xfrm>
          <a:prstGeom prst="rect">
            <a:avLst/>
          </a:prstGeom>
        </p:spPr>
      </p:pic>
    </p:spTree>
    <p:extLst>
      <p:ext uri="{BB962C8B-B14F-4D97-AF65-F5344CB8AC3E}">
        <p14:creationId xmlns:p14="http://schemas.microsoft.com/office/powerpoint/2010/main" val="4143347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Prayer Book </a:t>
            </a:r>
          </a:p>
        </p:txBody>
      </p:sp>
      <p:sp>
        <p:nvSpPr>
          <p:cNvPr id="3" name="Content Placeholder 2"/>
          <p:cNvSpPr>
            <a:spLocks noGrp="1"/>
          </p:cNvSpPr>
          <p:nvPr>
            <p:ph idx="1"/>
          </p:nvPr>
        </p:nvSpPr>
        <p:spPr>
          <a:xfrm>
            <a:off x="677334" y="1761893"/>
            <a:ext cx="8596668" cy="4279469"/>
          </a:xfrm>
        </p:spPr>
        <p:txBody>
          <a:bodyPr>
            <a:noAutofit/>
          </a:bodyPr>
          <a:lstStyle/>
          <a:p>
            <a:r>
              <a:rPr lang="en-GB" sz="2000" dirty="0">
                <a:solidFill>
                  <a:schemeClr val="tx1"/>
                </a:solidFill>
              </a:rPr>
              <a:t>We now have a class Prayer Book.  This will be sent home with a different child every night.  The child will be expected to write a short prayer.  They are to return to school with the Prayer Book the next day and they will have the opportunity to read the Prayer to the rest of the class.</a:t>
            </a:r>
          </a:p>
          <a:p>
            <a:pPr marL="0" indent="0">
              <a:buNone/>
            </a:pPr>
            <a:endParaRPr lang="en-GB" sz="2000" dirty="0">
              <a:solidFill>
                <a:schemeClr val="tx1"/>
              </a:solidFill>
            </a:endParaRPr>
          </a:p>
          <a:p>
            <a:r>
              <a:rPr lang="en-GB" sz="2000" dirty="0">
                <a:solidFill>
                  <a:schemeClr val="tx1"/>
                </a:solidFill>
              </a:rPr>
              <a:t>Thank you for your support in ensuring this happens.</a:t>
            </a:r>
          </a:p>
        </p:txBody>
      </p:sp>
      <p:pic>
        <p:nvPicPr>
          <p:cNvPr id="4" name="Picture 3"/>
          <p:cNvPicPr>
            <a:picLocks noChangeAspect="1"/>
          </p:cNvPicPr>
          <p:nvPr/>
        </p:nvPicPr>
        <p:blipFill>
          <a:blip r:embed="rId2"/>
          <a:stretch>
            <a:fillRect/>
          </a:stretch>
        </p:blipFill>
        <p:spPr>
          <a:xfrm>
            <a:off x="8518207" y="5876792"/>
            <a:ext cx="3309153" cy="789518"/>
          </a:xfrm>
          <a:prstGeom prst="rect">
            <a:avLst/>
          </a:prstGeom>
        </p:spPr>
      </p:pic>
      <p:pic>
        <p:nvPicPr>
          <p:cNvPr id="5" name="Picture 4">
            <a:extLst>
              <a:ext uri="{FF2B5EF4-FFF2-40B4-BE49-F238E27FC236}">
                <a16:creationId xmlns:a16="http://schemas.microsoft.com/office/drawing/2014/main" id="{488E7C7D-297B-EA1A-5B6B-DE31F98D4C0E}"/>
              </a:ext>
            </a:extLst>
          </p:cNvPr>
          <p:cNvPicPr>
            <a:picLocks noChangeAspect="1"/>
          </p:cNvPicPr>
          <p:nvPr/>
        </p:nvPicPr>
        <p:blipFill>
          <a:blip r:embed="rId3"/>
          <a:stretch>
            <a:fillRect/>
          </a:stretch>
        </p:blipFill>
        <p:spPr>
          <a:xfrm>
            <a:off x="7403282" y="5812838"/>
            <a:ext cx="779184" cy="917426"/>
          </a:xfrm>
          <a:prstGeom prst="rect">
            <a:avLst/>
          </a:prstGeom>
        </p:spPr>
      </p:pic>
    </p:spTree>
    <p:extLst>
      <p:ext uri="{BB962C8B-B14F-4D97-AF65-F5344CB8AC3E}">
        <p14:creationId xmlns:p14="http://schemas.microsoft.com/office/powerpoint/2010/main" val="3533892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5924" y="2448622"/>
            <a:ext cx="8596668" cy="1320800"/>
          </a:xfrm>
        </p:spPr>
        <p:txBody>
          <a:bodyPr>
            <a:noAutofit/>
          </a:bodyPr>
          <a:lstStyle/>
          <a:p>
            <a:r>
              <a:rPr lang="en-GB" sz="10000" dirty="0">
                <a:solidFill>
                  <a:srgbClr val="002060"/>
                </a:solidFill>
              </a:rPr>
              <a:t>   THANK YOU</a:t>
            </a:r>
          </a:p>
        </p:txBody>
      </p:sp>
      <p:pic>
        <p:nvPicPr>
          <p:cNvPr id="5" name="Picture 4"/>
          <p:cNvPicPr>
            <a:picLocks noChangeAspect="1"/>
          </p:cNvPicPr>
          <p:nvPr/>
        </p:nvPicPr>
        <p:blipFill>
          <a:blip r:embed="rId2"/>
          <a:stretch>
            <a:fillRect/>
          </a:stretch>
        </p:blipFill>
        <p:spPr>
          <a:xfrm>
            <a:off x="8527732" y="6068482"/>
            <a:ext cx="3309153" cy="789518"/>
          </a:xfrm>
          <a:prstGeom prst="rect">
            <a:avLst/>
          </a:prstGeom>
        </p:spPr>
      </p:pic>
      <p:pic>
        <p:nvPicPr>
          <p:cNvPr id="2" name="Picture 1">
            <a:extLst>
              <a:ext uri="{FF2B5EF4-FFF2-40B4-BE49-F238E27FC236}">
                <a16:creationId xmlns:a16="http://schemas.microsoft.com/office/drawing/2014/main" id="{35EDD590-A0F3-74C0-6855-639E1DECF62A}"/>
              </a:ext>
            </a:extLst>
          </p:cNvPr>
          <p:cNvPicPr>
            <a:picLocks noChangeAspect="1"/>
          </p:cNvPicPr>
          <p:nvPr/>
        </p:nvPicPr>
        <p:blipFill>
          <a:blip r:embed="rId3"/>
          <a:stretch>
            <a:fillRect/>
          </a:stretch>
        </p:blipFill>
        <p:spPr>
          <a:xfrm>
            <a:off x="7554111" y="5940574"/>
            <a:ext cx="779184" cy="917426"/>
          </a:xfrm>
          <a:prstGeom prst="rect">
            <a:avLst/>
          </a:prstGeom>
        </p:spPr>
      </p:pic>
    </p:spTree>
    <p:extLst>
      <p:ext uri="{BB962C8B-B14F-4D97-AF65-F5344CB8AC3E}">
        <p14:creationId xmlns:p14="http://schemas.microsoft.com/office/powerpoint/2010/main" val="1191196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Itinerary</a:t>
            </a:r>
          </a:p>
        </p:txBody>
      </p:sp>
      <p:sp>
        <p:nvSpPr>
          <p:cNvPr id="3" name="Content Placeholder 2"/>
          <p:cNvSpPr>
            <a:spLocks noGrp="1"/>
          </p:cNvSpPr>
          <p:nvPr>
            <p:ph idx="1"/>
          </p:nvPr>
        </p:nvSpPr>
        <p:spPr>
          <a:xfrm>
            <a:off x="677334" y="1527717"/>
            <a:ext cx="8596668" cy="4513645"/>
          </a:xfrm>
        </p:spPr>
        <p:txBody>
          <a:bodyPr>
            <a:noAutofit/>
          </a:bodyPr>
          <a:lstStyle/>
          <a:p>
            <a:r>
              <a:rPr lang="en-GB" sz="2400" dirty="0"/>
              <a:t>Welcome and introduction</a:t>
            </a:r>
          </a:p>
          <a:p>
            <a:r>
              <a:rPr lang="en-GB" sz="2400" dirty="0"/>
              <a:t>Curriculum overview</a:t>
            </a:r>
          </a:p>
          <a:p>
            <a:r>
              <a:rPr lang="en-GB" sz="2400" dirty="0"/>
              <a:t>Behaviour expectations</a:t>
            </a:r>
          </a:p>
          <a:p>
            <a:r>
              <a:rPr lang="en-GB" sz="2400" dirty="0"/>
              <a:t>Homework expectations</a:t>
            </a:r>
          </a:p>
          <a:p>
            <a:r>
              <a:rPr lang="en-GB" sz="2400" dirty="0"/>
              <a:t>PE days </a:t>
            </a:r>
          </a:p>
          <a:p>
            <a:r>
              <a:rPr lang="en-GB" sz="2400" dirty="0"/>
              <a:t>School Trips</a:t>
            </a:r>
          </a:p>
          <a:p>
            <a:r>
              <a:rPr lang="en-GB" sz="2400" dirty="0"/>
              <a:t>Prayer &amp; Liturgy</a:t>
            </a:r>
          </a:p>
          <a:p>
            <a:r>
              <a:rPr lang="en-GB" sz="2400" dirty="0"/>
              <a:t>Prayer Book</a:t>
            </a:r>
          </a:p>
          <a:p>
            <a:r>
              <a:rPr lang="en-GB" sz="2400" dirty="0"/>
              <a:t>Questions </a:t>
            </a:r>
          </a:p>
          <a:p>
            <a:endParaRPr lang="en-GB" sz="2400" dirty="0"/>
          </a:p>
          <a:p>
            <a:endParaRPr lang="en-GB" sz="2400" dirty="0"/>
          </a:p>
        </p:txBody>
      </p:sp>
      <p:pic>
        <p:nvPicPr>
          <p:cNvPr id="4" name="Picture 3"/>
          <p:cNvPicPr>
            <a:picLocks noChangeAspect="1"/>
          </p:cNvPicPr>
          <p:nvPr/>
        </p:nvPicPr>
        <p:blipFill>
          <a:blip r:embed="rId2"/>
          <a:stretch>
            <a:fillRect/>
          </a:stretch>
        </p:blipFill>
        <p:spPr>
          <a:xfrm>
            <a:off x="8689657" y="6041362"/>
            <a:ext cx="3309153" cy="789518"/>
          </a:xfrm>
          <a:prstGeom prst="rect">
            <a:avLst/>
          </a:prstGeom>
        </p:spPr>
      </p:pic>
      <p:pic>
        <p:nvPicPr>
          <p:cNvPr id="5" name="Picture 4">
            <a:extLst>
              <a:ext uri="{FF2B5EF4-FFF2-40B4-BE49-F238E27FC236}">
                <a16:creationId xmlns:a16="http://schemas.microsoft.com/office/drawing/2014/main" id="{A2F2650B-29D6-345D-7743-12FD83287467}"/>
              </a:ext>
            </a:extLst>
          </p:cNvPr>
          <p:cNvPicPr>
            <a:picLocks noChangeAspect="1"/>
          </p:cNvPicPr>
          <p:nvPr/>
        </p:nvPicPr>
        <p:blipFill>
          <a:blip r:embed="rId3"/>
          <a:stretch>
            <a:fillRect/>
          </a:stretch>
        </p:blipFill>
        <p:spPr>
          <a:xfrm>
            <a:off x="7704939" y="5913454"/>
            <a:ext cx="779184" cy="917426"/>
          </a:xfrm>
          <a:prstGeom prst="rect">
            <a:avLst/>
          </a:prstGeom>
        </p:spPr>
      </p:pic>
    </p:spTree>
    <p:extLst>
      <p:ext uri="{BB962C8B-B14F-4D97-AF65-F5344CB8AC3E}">
        <p14:creationId xmlns:p14="http://schemas.microsoft.com/office/powerpoint/2010/main" val="3597090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Curriculum </a:t>
            </a:r>
          </a:p>
        </p:txBody>
      </p:sp>
      <p:sp>
        <p:nvSpPr>
          <p:cNvPr id="3" name="Content Placeholder 2"/>
          <p:cNvSpPr>
            <a:spLocks noGrp="1"/>
          </p:cNvSpPr>
          <p:nvPr>
            <p:ph idx="1"/>
          </p:nvPr>
        </p:nvSpPr>
        <p:spPr>
          <a:xfrm>
            <a:off x="677334" y="1505415"/>
            <a:ext cx="9102286" cy="4535947"/>
          </a:xfrm>
        </p:spPr>
        <p:txBody>
          <a:bodyPr>
            <a:noAutofit/>
          </a:bodyPr>
          <a:lstStyle/>
          <a:p>
            <a:pPr fontAlgn="auto">
              <a:buFont typeface="Wingdings 2" charset="2"/>
              <a:buChar char=""/>
              <a:defRPr/>
            </a:pPr>
            <a:r>
              <a:rPr lang="en-GB" altLang="en-US" sz="2800" dirty="0">
                <a:solidFill>
                  <a:schemeClr val="tx1"/>
                </a:solidFill>
                <a:latin typeface="Calibri" panose="020F0502020204030204" pitchFamily="34" charset="0"/>
                <a:cs typeface="Calibri" panose="020F0502020204030204" pitchFamily="34" charset="0"/>
              </a:rPr>
              <a:t>Children will be undertaking Maths, Writing and Reading lessons in the morning.</a:t>
            </a:r>
          </a:p>
          <a:p>
            <a:pPr fontAlgn="auto">
              <a:buFont typeface="Wingdings 2" charset="2"/>
              <a:buChar char=""/>
              <a:defRPr/>
            </a:pPr>
            <a:r>
              <a:rPr lang="en-GB" altLang="en-US" sz="2800" dirty="0">
                <a:solidFill>
                  <a:schemeClr val="tx1"/>
                </a:solidFill>
                <a:latin typeface="Calibri" panose="020F0502020204030204" pitchFamily="34" charset="0"/>
                <a:cs typeface="Calibri" panose="020F0502020204030204" pitchFamily="34" charset="0"/>
              </a:rPr>
              <a:t>In the afternoon children will carry out RE and foundation subjects such as Science, History and Computing. </a:t>
            </a:r>
          </a:p>
          <a:p>
            <a:pPr fontAlgn="auto">
              <a:buFont typeface="Wingdings 2" charset="2"/>
              <a:buChar char=""/>
              <a:defRPr/>
            </a:pPr>
            <a:r>
              <a:rPr lang="en-GB" altLang="en-US" sz="2800" dirty="0">
                <a:solidFill>
                  <a:schemeClr val="tx1"/>
                </a:solidFill>
                <a:latin typeface="Calibri" panose="020F0502020204030204" pitchFamily="34" charset="0"/>
                <a:cs typeface="Calibri" panose="020F0502020204030204" pitchFamily="34" charset="0"/>
              </a:rPr>
              <a:t>RE takes place for 2 and a half hours each week. One of these sessions will be RSE.</a:t>
            </a:r>
          </a:p>
          <a:p>
            <a:pPr fontAlgn="auto">
              <a:buFont typeface="Wingdings 2" charset="2"/>
              <a:buChar char=""/>
              <a:defRPr/>
            </a:pPr>
            <a:r>
              <a:rPr lang="en-GB" altLang="en-US" sz="2800" dirty="0">
                <a:solidFill>
                  <a:schemeClr val="tx1"/>
                </a:solidFill>
                <a:latin typeface="Calibri" panose="020F0502020204030204" pitchFamily="34" charset="0"/>
                <a:cs typeface="Calibri" panose="020F0502020204030204" pitchFamily="34" charset="0"/>
              </a:rPr>
              <a:t>Art or D&amp;T will be taught weekly.</a:t>
            </a:r>
          </a:p>
          <a:p>
            <a:endParaRPr lang="en-GB" sz="2400" dirty="0"/>
          </a:p>
          <a:p>
            <a:endParaRPr lang="en-GB" sz="2400" dirty="0"/>
          </a:p>
        </p:txBody>
      </p:sp>
      <p:pic>
        <p:nvPicPr>
          <p:cNvPr id="4" name="Picture 3"/>
          <p:cNvPicPr>
            <a:picLocks noChangeAspect="1"/>
          </p:cNvPicPr>
          <p:nvPr/>
        </p:nvPicPr>
        <p:blipFill>
          <a:blip r:embed="rId2"/>
          <a:stretch>
            <a:fillRect/>
          </a:stretch>
        </p:blipFill>
        <p:spPr>
          <a:xfrm>
            <a:off x="8689657" y="6041362"/>
            <a:ext cx="3309153" cy="789518"/>
          </a:xfrm>
          <a:prstGeom prst="rect">
            <a:avLst/>
          </a:prstGeom>
        </p:spPr>
      </p:pic>
      <p:pic>
        <p:nvPicPr>
          <p:cNvPr id="5" name="Picture 4">
            <a:extLst>
              <a:ext uri="{FF2B5EF4-FFF2-40B4-BE49-F238E27FC236}">
                <a16:creationId xmlns:a16="http://schemas.microsoft.com/office/drawing/2014/main" id="{DEF66AAB-5A2D-14A1-C447-0E646B45ECB3}"/>
              </a:ext>
            </a:extLst>
          </p:cNvPr>
          <p:cNvPicPr>
            <a:picLocks noChangeAspect="1"/>
          </p:cNvPicPr>
          <p:nvPr/>
        </p:nvPicPr>
        <p:blipFill>
          <a:blip r:embed="rId3"/>
          <a:stretch>
            <a:fillRect/>
          </a:stretch>
        </p:blipFill>
        <p:spPr>
          <a:xfrm>
            <a:off x="7601245" y="5940574"/>
            <a:ext cx="779184" cy="917426"/>
          </a:xfrm>
          <a:prstGeom prst="rect">
            <a:avLst/>
          </a:prstGeom>
        </p:spPr>
      </p:pic>
    </p:spTree>
    <p:extLst>
      <p:ext uri="{BB962C8B-B14F-4D97-AF65-F5344CB8AC3E}">
        <p14:creationId xmlns:p14="http://schemas.microsoft.com/office/powerpoint/2010/main" val="3115245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Expectations</a:t>
            </a:r>
          </a:p>
        </p:txBody>
      </p:sp>
      <p:sp>
        <p:nvSpPr>
          <p:cNvPr id="3" name="Content Placeholder 2"/>
          <p:cNvSpPr>
            <a:spLocks noGrp="1"/>
          </p:cNvSpPr>
          <p:nvPr>
            <p:ph idx="1"/>
          </p:nvPr>
        </p:nvSpPr>
        <p:spPr>
          <a:xfrm>
            <a:off x="677334" y="1371601"/>
            <a:ext cx="8596668" cy="4669762"/>
          </a:xfrm>
        </p:spPr>
        <p:txBody>
          <a:bodyPr>
            <a:noAutofit/>
          </a:bodyPr>
          <a:lstStyle/>
          <a:p>
            <a:pPr marL="285750" indent="-285750">
              <a:spcBef>
                <a:spcPct val="20000"/>
              </a:spcBef>
              <a:spcAft>
                <a:spcPts val="600"/>
              </a:spcAft>
              <a:buClr>
                <a:schemeClr val="accent1">
                  <a:lumMod val="75000"/>
                </a:schemeClr>
              </a:buClr>
              <a:buSzPct val="145000"/>
              <a:buFont typeface="Arial"/>
              <a:buChar char="•"/>
              <a:defRPr/>
            </a:pPr>
            <a:r>
              <a:rPr lang="en-GB" sz="2400" dirty="0">
                <a:solidFill>
                  <a:schemeClr val="tx1"/>
                </a:solidFill>
                <a:latin typeface="Calibri" panose="020F0502020204030204" pitchFamily="34" charset="0"/>
                <a:cs typeface="Calibri" panose="020F0502020204030204" pitchFamily="34" charset="0"/>
              </a:rPr>
              <a:t>All children have a responsibility to live out our Mission Statement:</a:t>
            </a:r>
          </a:p>
          <a:p>
            <a:pPr>
              <a:spcBef>
                <a:spcPct val="20000"/>
              </a:spcBef>
              <a:spcAft>
                <a:spcPts val="600"/>
              </a:spcAft>
              <a:buClr>
                <a:schemeClr val="accent1">
                  <a:lumMod val="75000"/>
                </a:schemeClr>
              </a:buClr>
              <a:buSzPct val="145000"/>
              <a:defRPr/>
            </a:pPr>
            <a:r>
              <a:rPr lang="en-GB" sz="2400" i="1" dirty="0">
                <a:solidFill>
                  <a:srgbClr val="002060"/>
                </a:solidFill>
                <a:latin typeface="Calibri" panose="020F0502020204030204" pitchFamily="34" charset="0"/>
                <a:cs typeface="Calibri" panose="020F0502020204030204" pitchFamily="34" charset="0"/>
              </a:rPr>
              <a:t>‘We come to school to live and learn happily together by loving ourselves and each other as Jesus teaches us’</a:t>
            </a:r>
          </a:p>
          <a:p>
            <a:pPr marL="285750" indent="-285750">
              <a:spcBef>
                <a:spcPct val="20000"/>
              </a:spcBef>
              <a:spcAft>
                <a:spcPts val="600"/>
              </a:spcAft>
              <a:buClr>
                <a:schemeClr val="accent1">
                  <a:lumMod val="75000"/>
                </a:schemeClr>
              </a:buClr>
              <a:buSzPct val="145000"/>
              <a:buFont typeface="Arial"/>
              <a:buChar char="•"/>
              <a:defRPr/>
            </a:pPr>
            <a:r>
              <a:rPr lang="en-GB" sz="2400" dirty="0">
                <a:solidFill>
                  <a:schemeClr val="tx1"/>
                </a:solidFill>
                <a:latin typeface="Calibri" panose="020F0502020204030204" pitchFamily="34" charset="0"/>
                <a:cs typeface="Calibri" panose="020F0502020204030204" pitchFamily="34" charset="0"/>
              </a:rPr>
              <a:t>Children are expected to follow our school rules as well as class rules. Class rules have been created with the help of the children.</a:t>
            </a:r>
          </a:p>
          <a:p>
            <a:pPr marL="285750" indent="-285750">
              <a:spcBef>
                <a:spcPct val="20000"/>
              </a:spcBef>
              <a:spcAft>
                <a:spcPts val="600"/>
              </a:spcAft>
              <a:buClr>
                <a:schemeClr val="accent1">
                  <a:lumMod val="75000"/>
                </a:schemeClr>
              </a:buClr>
              <a:buSzPct val="145000"/>
              <a:buFont typeface="Arial"/>
              <a:buChar char="•"/>
              <a:defRPr/>
            </a:pPr>
            <a:r>
              <a:rPr lang="en-GB" sz="2400" dirty="0">
                <a:solidFill>
                  <a:schemeClr val="tx1"/>
                </a:solidFill>
                <a:latin typeface="Calibri" panose="020F0502020204030204" pitchFamily="34" charset="0"/>
                <a:cs typeface="Calibri" panose="020F0502020204030204" pitchFamily="34" charset="0"/>
              </a:rPr>
              <a:t>Children are also expected to follow the school’s Golden Rule:</a:t>
            </a:r>
          </a:p>
          <a:p>
            <a:pPr>
              <a:spcBef>
                <a:spcPct val="20000"/>
              </a:spcBef>
              <a:spcAft>
                <a:spcPts val="600"/>
              </a:spcAft>
              <a:buClr>
                <a:schemeClr val="accent1">
                  <a:lumMod val="75000"/>
                </a:schemeClr>
              </a:buClr>
              <a:buSzPct val="145000"/>
              <a:defRPr/>
            </a:pPr>
            <a:r>
              <a:rPr lang="en-GB" sz="2400" i="1" dirty="0">
                <a:solidFill>
                  <a:srgbClr val="002060"/>
                </a:solidFill>
                <a:latin typeface="Calibri" panose="020F0502020204030204" pitchFamily="34" charset="0"/>
                <a:cs typeface="Calibri" panose="020F0502020204030204" pitchFamily="34" charset="0"/>
              </a:rPr>
              <a:t>‘Treat others as you wish to be treated</a:t>
            </a:r>
            <a:r>
              <a:rPr lang="en-GB" sz="2400" dirty="0">
                <a:solidFill>
                  <a:srgbClr val="002060"/>
                </a:solidFill>
                <a:latin typeface="Calibri" panose="020F0502020204030204" pitchFamily="34" charset="0"/>
                <a:cs typeface="Calibri" panose="020F0502020204030204" pitchFamily="34" charset="0"/>
              </a:rPr>
              <a:t>’.</a:t>
            </a:r>
          </a:p>
          <a:p>
            <a:pPr marL="285750" indent="-285750">
              <a:spcBef>
                <a:spcPct val="20000"/>
              </a:spcBef>
              <a:spcAft>
                <a:spcPts val="600"/>
              </a:spcAft>
              <a:buClr>
                <a:schemeClr val="accent1">
                  <a:lumMod val="75000"/>
                </a:schemeClr>
              </a:buClr>
              <a:buSzPct val="145000"/>
              <a:buFont typeface="Arial"/>
              <a:buChar char="•"/>
              <a:defRPr/>
            </a:pPr>
            <a:r>
              <a:rPr lang="en-GB" sz="2400" dirty="0">
                <a:solidFill>
                  <a:schemeClr val="tx1"/>
                </a:solidFill>
                <a:latin typeface="Calibri" panose="020F0502020204030204" pitchFamily="34" charset="0"/>
                <a:cs typeface="Calibri" panose="020F0502020204030204" pitchFamily="34" charset="0"/>
              </a:rPr>
              <a:t>Children should be dressed smartly in school uniform: No trainers and only a small bow in the hair.</a:t>
            </a:r>
          </a:p>
          <a:p>
            <a:endParaRPr lang="en-GB" sz="2000" dirty="0"/>
          </a:p>
        </p:txBody>
      </p:sp>
      <p:pic>
        <p:nvPicPr>
          <p:cNvPr id="4" name="Picture 3"/>
          <p:cNvPicPr>
            <a:picLocks noChangeAspect="1"/>
          </p:cNvPicPr>
          <p:nvPr/>
        </p:nvPicPr>
        <p:blipFill>
          <a:blip r:embed="rId2"/>
          <a:stretch>
            <a:fillRect/>
          </a:stretch>
        </p:blipFill>
        <p:spPr>
          <a:xfrm>
            <a:off x="8584882" y="5876792"/>
            <a:ext cx="3309153" cy="789518"/>
          </a:xfrm>
          <a:prstGeom prst="rect">
            <a:avLst/>
          </a:prstGeom>
        </p:spPr>
      </p:pic>
      <p:pic>
        <p:nvPicPr>
          <p:cNvPr id="5" name="Picture 4">
            <a:extLst>
              <a:ext uri="{FF2B5EF4-FFF2-40B4-BE49-F238E27FC236}">
                <a16:creationId xmlns:a16="http://schemas.microsoft.com/office/drawing/2014/main" id="{E24779D5-4C5F-134D-0B86-34DA467FF1DD}"/>
              </a:ext>
            </a:extLst>
          </p:cNvPr>
          <p:cNvPicPr>
            <a:picLocks noChangeAspect="1"/>
          </p:cNvPicPr>
          <p:nvPr/>
        </p:nvPicPr>
        <p:blipFill>
          <a:blip r:embed="rId3"/>
          <a:stretch>
            <a:fillRect/>
          </a:stretch>
        </p:blipFill>
        <p:spPr>
          <a:xfrm>
            <a:off x="7805698" y="5885938"/>
            <a:ext cx="779184" cy="917426"/>
          </a:xfrm>
          <a:prstGeom prst="rect">
            <a:avLst/>
          </a:prstGeom>
        </p:spPr>
      </p:pic>
    </p:spTree>
    <p:extLst>
      <p:ext uri="{BB962C8B-B14F-4D97-AF65-F5344CB8AC3E}">
        <p14:creationId xmlns:p14="http://schemas.microsoft.com/office/powerpoint/2010/main" val="3144500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solidFill>
                  <a:srgbClr val="002060"/>
                </a:solidFill>
                <a:latin typeface="Calibri" panose="020F0502020204030204" pitchFamily="34" charset="0"/>
                <a:cs typeface="Calibri" panose="020F0502020204030204" pitchFamily="34" charset="0"/>
              </a:rPr>
              <a:t>SATS week </a:t>
            </a:r>
          </a:p>
        </p:txBody>
      </p:sp>
      <p:sp>
        <p:nvSpPr>
          <p:cNvPr id="3" name="Content Placeholder 2"/>
          <p:cNvSpPr>
            <a:spLocks noGrp="1"/>
          </p:cNvSpPr>
          <p:nvPr>
            <p:ph idx="1"/>
          </p:nvPr>
        </p:nvSpPr>
        <p:spPr>
          <a:xfrm>
            <a:off x="677334" y="1739591"/>
            <a:ext cx="8596668" cy="4301772"/>
          </a:xfrm>
        </p:spPr>
        <p:txBody>
          <a:bodyPr>
            <a:normAutofit fontScale="92500" lnSpcReduction="20000"/>
          </a:bodyPr>
          <a:lstStyle/>
          <a:p>
            <a:r>
              <a:rPr lang="en-GB" sz="3200" dirty="0">
                <a:solidFill>
                  <a:schemeClr val="tx1"/>
                </a:solidFill>
                <a:latin typeface="Calibri" panose="020F0502020204030204" pitchFamily="34" charset="0"/>
                <a:cs typeface="Calibri" panose="020F0502020204030204" pitchFamily="34" charset="0"/>
              </a:rPr>
              <a:t>Year 6 SATs week will take place on the week beginning Monday 11th May.</a:t>
            </a:r>
          </a:p>
          <a:p>
            <a:endParaRPr lang="en-GB" sz="3200" dirty="0">
              <a:solidFill>
                <a:schemeClr val="tx1"/>
              </a:solidFill>
              <a:latin typeface="Calibri" panose="020F0502020204030204" pitchFamily="34" charset="0"/>
              <a:cs typeface="Calibri" panose="020F0502020204030204" pitchFamily="34" charset="0"/>
            </a:endParaRPr>
          </a:p>
          <a:p>
            <a:r>
              <a:rPr lang="en-GB" sz="3200" dirty="0">
                <a:solidFill>
                  <a:schemeClr val="tx1"/>
                </a:solidFill>
                <a:latin typeface="Calibri" panose="020F0502020204030204" pitchFamily="34" charset="0"/>
                <a:cs typeface="Calibri" panose="020F0502020204030204" pitchFamily="34" charset="0"/>
              </a:rPr>
              <a:t>Please ensure your child attends school everyday (unless ill) so that they do not miss vital learning.</a:t>
            </a:r>
          </a:p>
          <a:p>
            <a:endParaRPr lang="en-GB" sz="3200" dirty="0">
              <a:solidFill>
                <a:schemeClr val="tx1"/>
              </a:solidFill>
              <a:latin typeface="Calibri" panose="020F0502020204030204" pitchFamily="34" charset="0"/>
              <a:cs typeface="Calibri" panose="020F0502020204030204" pitchFamily="34" charset="0"/>
            </a:endParaRPr>
          </a:p>
          <a:p>
            <a:r>
              <a:rPr lang="en-GB" sz="3200" dirty="0">
                <a:solidFill>
                  <a:schemeClr val="tx1"/>
                </a:solidFill>
                <a:latin typeface="Calibri" panose="020F0502020204030204" pitchFamily="34" charset="0"/>
                <a:cs typeface="Calibri" panose="020F0502020204030204" pitchFamily="34" charset="0"/>
              </a:rPr>
              <a:t>At the end of each half term, we will send home the children's papers so that you can see what is going well and what could be improved.</a:t>
            </a:r>
          </a:p>
        </p:txBody>
      </p:sp>
      <p:pic>
        <p:nvPicPr>
          <p:cNvPr id="4" name="Picture 3">
            <a:extLst>
              <a:ext uri="{FF2B5EF4-FFF2-40B4-BE49-F238E27FC236}">
                <a16:creationId xmlns:a16="http://schemas.microsoft.com/office/drawing/2014/main" id="{19B9143C-794B-668E-B537-5F4C48BFC6E9}"/>
              </a:ext>
            </a:extLst>
          </p:cNvPr>
          <p:cNvPicPr>
            <a:picLocks noChangeAspect="1"/>
          </p:cNvPicPr>
          <p:nvPr/>
        </p:nvPicPr>
        <p:blipFill>
          <a:blip r:embed="rId2"/>
          <a:stretch>
            <a:fillRect/>
          </a:stretch>
        </p:blipFill>
        <p:spPr>
          <a:xfrm>
            <a:off x="851653" y="5789687"/>
            <a:ext cx="779184" cy="917426"/>
          </a:xfrm>
          <a:prstGeom prst="rect">
            <a:avLst/>
          </a:prstGeom>
        </p:spPr>
      </p:pic>
    </p:spTree>
    <p:extLst>
      <p:ext uri="{BB962C8B-B14F-4D97-AF65-F5344CB8AC3E}">
        <p14:creationId xmlns:p14="http://schemas.microsoft.com/office/powerpoint/2010/main" val="1429851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Homework </a:t>
            </a:r>
          </a:p>
        </p:txBody>
      </p:sp>
      <p:sp>
        <p:nvSpPr>
          <p:cNvPr id="3" name="Content Placeholder 2"/>
          <p:cNvSpPr>
            <a:spLocks noGrp="1"/>
          </p:cNvSpPr>
          <p:nvPr>
            <p:ph idx="1"/>
          </p:nvPr>
        </p:nvSpPr>
        <p:spPr>
          <a:xfrm>
            <a:off x="677334" y="1628079"/>
            <a:ext cx="8596668" cy="4413284"/>
          </a:xfrm>
        </p:spPr>
        <p:txBody>
          <a:bodyPr>
            <a:normAutofit/>
          </a:bodyPr>
          <a:lstStyle/>
          <a:p>
            <a:pPr fontAlgn="auto">
              <a:buFont typeface="Wingdings 2" charset="2"/>
              <a:buChar char=""/>
              <a:defRPr/>
            </a:pPr>
            <a:r>
              <a:rPr lang="en-GB" altLang="en-US" sz="2400" dirty="0">
                <a:solidFill>
                  <a:schemeClr val="tx1"/>
                </a:solidFill>
                <a:latin typeface="Calibri" panose="020F0502020204030204" pitchFamily="34" charset="0"/>
                <a:cs typeface="Calibri" panose="020F0502020204030204" pitchFamily="34" charset="0"/>
              </a:rPr>
              <a:t>Homework will be set on Atom Prime on a Friday. This will run up to Christmas. </a:t>
            </a:r>
          </a:p>
          <a:p>
            <a:pPr fontAlgn="auto">
              <a:buFont typeface="Wingdings 2" charset="2"/>
              <a:buChar char=""/>
              <a:defRPr/>
            </a:pPr>
            <a:r>
              <a:rPr lang="en-GB" altLang="en-US" sz="2400" dirty="0">
                <a:solidFill>
                  <a:schemeClr val="tx1"/>
                </a:solidFill>
                <a:latin typeface="Calibri" panose="020F0502020204030204" pitchFamily="34" charset="0"/>
                <a:cs typeface="Calibri" panose="020F0502020204030204" pitchFamily="34" charset="0"/>
              </a:rPr>
              <a:t>Homework will then be set from SATs Practice CGP books. </a:t>
            </a:r>
          </a:p>
          <a:p>
            <a:pPr fontAlgn="auto">
              <a:buFont typeface="Wingdings 2" charset="2"/>
              <a:buChar char=""/>
              <a:defRPr/>
            </a:pPr>
            <a:r>
              <a:rPr lang="en-GB" altLang="en-US" sz="2400" dirty="0">
                <a:solidFill>
                  <a:schemeClr val="tx1"/>
                </a:solidFill>
                <a:latin typeface="Calibri" panose="020F0502020204030204" pitchFamily="34" charset="0"/>
                <a:cs typeface="Calibri" panose="020F0502020204030204" pitchFamily="34" charset="0"/>
              </a:rPr>
              <a:t>Each week Spellings, Maths and English tasks will be set. </a:t>
            </a:r>
          </a:p>
          <a:p>
            <a:pPr fontAlgn="auto">
              <a:buFont typeface="Wingdings 2" charset="2"/>
              <a:buChar char=""/>
              <a:defRPr/>
            </a:pPr>
            <a:r>
              <a:rPr lang="en-GB" altLang="en-US" sz="2400" dirty="0">
                <a:solidFill>
                  <a:schemeClr val="tx1"/>
                </a:solidFill>
                <a:latin typeface="Calibri" panose="020F0502020204030204" pitchFamily="34" charset="0"/>
                <a:cs typeface="Calibri" panose="020F0502020204030204" pitchFamily="34" charset="0"/>
              </a:rPr>
              <a:t>Times Table Rock Stars should be practised weekly even if it is just for 5 minutes</a:t>
            </a:r>
          </a:p>
          <a:p>
            <a:pPr fontAlgn="auto">
              <a:buFont typeface="Wingdings 2" charset="2"/>
              <a:buChar char=""/>
              <a:defRPr/>
            </a:pPr>
            <a:r>
              <a:rPr lang="en-GB" altLang="en-US" sz="2400" dirty="0">
                <a:solidFill>
                  <a:schemeClr val="tx1"/>
                </a:solidFill>
                <a:latin typeface="Calibri" panose="020F0502020204030204" pitchFamily="34" charset="0"/>
                <a:cs typeface="Calibri" panose="020F0502020204030204" pitchFamily="34" charset="0"/>
              </a:rPr>
              <a:t>The children should read at home daily and the home-school book should be signed. </a:t>
            </a:r>
          </a:p>
          <a:p>
            <a:endParaRPr lang="en-GB" dirty="0">
              <a:solidFill>
                <a:schemeClr val="tx1"/>
              </a:solidFill>
            </a:endParaRPr>
          </a:p>
        </p:txBody>
      </p:sp>
      <p:pic>
        <p:nvPicPr>
          <p:cNvPr id="4" name="Picture 3"/>
          <p:cNvPicPr>
            <a:picLocks noChangeAspect="1"/>
          </p:cNvPicPr>
          <p:nvPr/>
        </p:nvPicPr>
        <p:blipFill>
          <a:blip r:embed="rId2"/>
          <a:stretch>
            <a:fillRect/>
          </a:stretch>
        </p:blipFill>
        <p:spPr>
          <a:xfrm>
            <a:off x="8470582" y="5876792"/>
            <a:ext cx="3309153" cy="789518"/>
          </a:xfrm>
          <a:prstGeom prst="rect">
            <a:avLst/>
          </a:prstGeom>
        </p:spPr>
      </p:pic>
      <p:pic>
        <p:nvPicPr>
          <p:cNvPr id="5" name="Picture 4">
            <a:extLst>
              <a:ext uri="{FF2B5EF4-FFF2-40B4-BE49-F238E27FC236}">
                <a16:creationId xmlns:a16="http://schemas.microsoft.com/office/drawing/2014/main" id="{F51FE1D3-4516-75DF-6624-4D4BDCCB34BF}"/>
              </a:ext>
            </a:extLst>
          </p:cNvPr>
          <p:cNvPicPr>
            <a:picLocks noChangeAspect="1"/>
          </p:cNvPicPr>
          <p:nvPr/>
        </p:nvPicPr>
        <p:blipFill>
          <a:blip r:embed="rId3"/>
          <a:stretch>
            <a:fillRect/>
          </a:stretch>
        </p:blipFill>
        <p:spPr>
          <a:xfrm>
            <a:off x="7525830" y="5895124"/>
            <a:ext cx="779184" cy="917426"/>
          </a:xfrm>
          <a:prstGeom prst="rect">
            <a:avLst/>
          </a:prstGeom>
        </p:spPr>
      </p:pic>
    </p:spTree>
    <p:extLst>
      <p:ext uri="{BB962C8B-B14F-4D97-AF65-F5344CB8AC3E}">
        <p14:creationId xmlns:p14="http://schemas.microsoft.com/office/powerpoint/2010/main" val="2150557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PE</a:t>
            </a:r>
          </a:p>
        </p:txBody>
      </p:sp>
      <p:sp>
        <p:nvSpPr>
          <p:cNvPr id="3" name="Rectangle 2"/>
          <p:cNvSpPr/>
          <p:nvPr/>
        </p:nvSpPr>
        <p:spPr>
          <a:xfrm>
            <a:off x="962025" y="2110085"/>
            <a:ext cx="7867650" cy="1569660"/>
          </a:xfrm>
          <a:prstGeom prst="rect">
            <a:avLst/>
          </a:prstGeom>
        </p:spPr>
        <p:txBody>
          <a:bodyPr wrap="square">
            <a:spAutoFit/>
          </a:bodyPr>
          <a:lstStyle/>
          <a:p>
            <a:r>
              <a:rPr lang="en-GB" altLang="en-US" sz="3200" dirty="0">
                <a:latin typeface="Calibri" panose="020F0502020204030204" pitchFamily="34" charset="0"/>
                <a:cs typeface="Calibri" panose="020F0502020204030204" pitchFamily="34" charset="0"/>
              </a:rPr>
              <a:t>P.E. takes place twice a week on a Tuesday and Friday. On Tuesday the PE session will be led by a Sports Coach.</a:t>
            </a:r>
            <a:endParaRPr lang="en-GB" sz="3200" dirty="0"/>
          </a:p>
        </p:txBody>
      </p:sp>
      <p:pic>
        <p:nvPicPr>
          <p:cNvPr id="4" name="Picture 3"/>
          <p:cNvPicPr>
            <a:picLocks noChangeAspect="1"/>
          </p:cNvPicPr>
          <p:nvPr/>
        </p:nvPicPr>
        <p:blipFill>
          <a:blip r:embed="rId2"/>
          <a:stretch>
            <a:fillRect/>
          </a:stretch>
        </p:blipFill>
        <p:spPr>
          <a:xfrm>
            <a:off x="8308657" y="5830485"/>
            <a:ext cx="3309153" cy="789518"/>
          </a:xfrm>
          <a:prstGeom prst="rect">
            <a:avLst/>
          </a:prstGeom>
        </p:spPr>
      </p:pic>
      <p:pic>
        <p:nvPicPr>
          <p:cNvPr id="5" name="Picture 4">
            <a:extLst>
              <a:ext uri="{FF2B5EF4-FFF2-40B4-BE49-F238E27FC236}">
                <a16:creationId xmlns:a16="http://schemas.microsoft.com/office/drawing/2014/main" id="{A76B9D42-0916-24F2-902C-86D2E55B650E}"/>
              </a:ext>
            </a:extLst>
          </p:cNvPr>
          <p:cNvPicPr>
            <a:picLocks noChangeAspect="1"/>
          </p:cNvPicPr>
          <p:nvPr/>
        </p:nvPicPr>
        <p:blipFill>
          <a:blip r:embed="rId3"/>
          <a:stretch>
            <a:fillRect/>
          </a:stretch>
        </p:blipFill>
        <p:spPr>
          <a:xfrm>
            <a:off x="7365574" y="5830485"/>
            <a:ext cx="779184" cy="917426"/>
          </a:xfrm>
          <a:prstGeom prst="rect">
            <a:avLst/>
          </a:prstGeom>
        </p:spPr>
      </p:pic>
    </p:spTree>
    <p:extLst>
      <p:ext uri="{BB962C8B-B14F-4D97-AF65-F5344CB8AC3E}">
        <p14:creationId xmlns:p14="http://schemas.microsoft.com/office/powerpoint/2010/main" val="3553134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Snacks, water and lunch</a:t>
            </a:r>
          </a:p>
        </p:txBody>
      </p:sp>
      <p:sp>
        <p:nvSpPr>
          <p:cNvPr id="3" name="Rectangle 2"/>
          <p:cNvSpPr/>
          <p:nvPr/>
        </p:nvSpPr>
        <p:spPr>
          <a:xfrm>
            <a:off x="647070" y="1955417"/>
            <a:ext cx="8235777" cy="3970318"/>
          </a:xfrm>
          <a:prstGeom prst="rect">
            <a:avLst/>
          </a:prstGeom>
        </p:spPr>
        <p:txBody>
          <a:bodyPr wrap="square">
            <a:spAutoFit/>
          </a:bodyPr>
          <a:lstStyle/>
          <a:p>
            <a:pPr fontAlgn="auto">
              <a:buClr>
                <a:schemeClr val="accent1">
                  <a:lumMod val="75000"/>
                </a:schemeClr>
              </a:buClr>
              <a:buFont typeface="Arial"/>
              <a:buChar char="•"/>
              <a:defRPr/>
            </a:pPr>
            <a:r>
              <a:rPr lang="en-GB" altLang="en-US" sz="2800" dirty="0">
                <a:latin typeface="Calibri" panose="020F0502020204030204" pitchFamily="34" charset="0"/>
                <a:cs typeface="Calibri" panose="020F0502020204030204" pitchFamily="34" charset="0"/>
              </a:rPr>
              <a:t> A healthy snack can be brought for break times.  </a:t>
            </a:r>
          </a:p>
          <a:p>
            <a:pPr fontAlgn="auto">
              <a:buClr>
                <a:schemeClr val="accent1">
                  <a:lumMod val="75000"/>
                </a:schemeClr>
              </a:buClr>
              <a:buFont typeface="Arial"/>
              <a:buChar char="•"/>
              <a:defRPr/>
            </a:pPr>
            <a:endParaRPr lang="en-GB" altLang="en-US" sz="2800" dirty="0">
              <a:latin typeface="Calibri" panose="020F0502020204030204" pitchFamily="34" charset="0"/>
              <a:cs typeface="Calibri" panose="020F0502020204030204" pitchFamily="34" charset="0"/>
            </a:endParaRPr>
          </a:p>
          <a:p>
            <a:pPr fontAlgn="auto">
              <a:buClr>
                <a:schemeClr val="accent1">
                  <a:lumMod val="75000"/>
                </a:schemeClr>
              </a:buClr>
              <a:buFont typeface="Arial"/>
              <a:buChar char="•"/>
              <a:defRPr/>
            </a:pPr>
            <a:r>
              <a:rPr lang="en-GB" altLang="en-US" sz="2800" dirty="0">
                <a:latin typeface="Calibri" panose="020F0502020204030204" pitchFamily="34" charset="0"/>
                <a:cs typeface="Calibri" panose="020F0502020204030204" pitchFamily="34" charset="0"/>
              </a:rPr>
              <a:t>   Children should bring drinking bottles with a sport spout to school with them each day. </a:t>
            </a:r>
          </a:p>
          <a:p>
            <a:pPr fontAlgn="auto">
              <a:buClr>
                <a:schemeClr val="accent1">
                  <a:lumMod val="75000"/>
                </a:schemeClr>
              </a:buClr>
              <a:buFont typeface="Arial"/>
              <a:buChar char="•"/>
              <a:defRPr/>
            </a:pPr>
            <a:endParaRPr lang="en-GB" altLang="en-US" sz="2800" dirty="0">
              <a:latin typeface="Calibri" panose="020F0502020204030204" pitchFamily="34" charset="0"/>
              <a:cs typeface="Calibri" panose="020F0502020204030204" pitchFamily="34" charset="0"/>
            </a:endParaRPr>
          </a:p>
          <a:p>
            <a:pPr fontAlgn="auto">
              <a:buClr>
                <a:schemeClr val="accent1">
                  <a:lumMod val="75000"/>
                </a:schemeClr>
              </a:buClr>
              <a:buFont typeface="Arial"/>
              <a:buChar char="•"/>
              <a:defRPr/>
            </a:pPr>
            <a:r>
              <a:rPr lang="en-GB" altLang="en-US" sz="2800" dirty="0">
                <a:latin typeface="Calibri" panose="020F0502020204030204" pitchFamily="34" charset="0"/>
                <a:cs typeface="Calibri" panose="020F0502020204030204" pitchFamily="34" charset="0"/>
              </a:rPr>
              <a:t> Children are eating their lunch in the dining hall. Packed lunches are eating outside when the weather is nice.  If they choose to bring a Packed Lunch it should be nutritious.</a:t>
            </a:r>
            <a:endParaRPr lang="en-GB" sz="2800" dirty="0"/>
          </a:p>
        </p:txBody>
      </p:sp>
      <p:pic>
        <p:nvPicPr>
          <p:cNvPr id="4" name="Picture 3"/>
          <p:cNvPicPr>
            <a:picLocks noChangeAspect="1"/>
          </p:cNvPicPr>
          <p:nvPr/>
        </p:nvPicPr>
        <p:blipFill>
          <a:blip r:embed="rId2"/>
          <a:stretch>
            <a:fillRect/>
          </a:stretch>
        </p:blipFill>
        <p:spPr>
          <a:xfrm>
            <a:off x="8882847" y="5925735"/>
            <a:ext cx="3309153" cy="789518"/>
          </a:xfrm>
          <a:prstGeom prst="rect">
            <a:avLst/>
          </a:prstGeom>
        </p:spPr>
      </p:pic>
      <p:pic>
        <p:nvPicPr>
          <p:cNvPr id="5" name="Picture 4">
            <a:extLst>
              <a:ext uri="{FF2B5EF4-FFF2-40B4-BE49-F238E27FC236}">
                <a16:creationId xmlns:a16="http://schemas.microsoft.com/office/drawing/2014/main" id="{F0F926E2-D27F-01E3-EDE7-6073C3A3ADF8}"/>
              </a:ext>
            </a:extLst>
          </p:cNvPr>
          <p:cNvPicPr>
            <a:picLocks noChangeAspect="1"/>
          </p:cNvPicPr>
          <p:nvPr/>
        </p:nvPicPr>
        <p:blipFill>
          <a:blip r:embed="rId3"/>
          <a:stretch>
            <a:fillRect/>
          </a:stretch>
        </p:blipFill>
        <p:spPr>
          <a:xfrm>
            <a:off x="8025451" y="5861781"/>
            <a:ext cx="779184" cy="917426"/>
          </a:xfrm>
          <a:prstGeom prst="rect">
            <a:avLst/>
          </a:prstGeom>
        </p:spPr>
      </p:pic>
    </p:spTree>
    <p:extLst>
      <p:ext uri="{BB962C8B-B14F-4D97-AF65-F5344CB8AC3E}">
        <p14:creationId xmlns:p14="http://schemas.microsoft.com/office/powerpoint/2010/main" val="3451135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43484" y="609600"/>
            <a:ext cx="2930518" cy="1320800"/>
          </a:xfrm>
        </p:spPr>
        <p:txBody>
          <a:bodyPr anchor="ctr">
            <a:normAutofit/>
          </a:bodyPr>
          <a:lstStyle/>
          <a:p>
            <a:r>
              <a:rPr lang="en-GB"/>
              <a:t>School Trips</a:t>
            </a:r>
          </a:p>
        </p:txBody>
      </p:sp>
      <p:pic>
        <p:nvPicPr>
          <p:cNvPr id="6" name="Picture 5" descr="A group of people posing for a photo&#10;&#10;Description automatically generated">
            <a:extLst>
              <a:ext uri="{FF2B5EF4-FFF2-40B4-BE49-F238E27FC236}">
                <a16:creationId xmlns:a16="http://schemas.microsoft.com/office/drawing/2014/main" id="{2198BF60-FAD4-5BEE-31F5-08FC829A889C}"/>
              </a:ext>
            </a:extLst>
          </p:cNvPr>
          <p:cNvPicPr>
            <a:picLocks noChangeAspect="1"/>
          </p:cNvPicPr>
          <p:nvPr/>
        </p:nvPicPr>
        <p:blipFill>
          <a:blip r:embed="rId2"/>
          <a:srcRect t="10017"/>
          <a:stretch>
            <a:fillRect/>
          </a:stretch>
        </p:blipFill>
        <p:spPr>
          <a:xfrm>
            <a:off x="677333" y="917034"/>
            <a:ext cx="2596281" cy="1460132"/>
          </a:xfrm>
          <a:prstGeom prst="rect">
            <a:avLst/>
          </a:prstGeom>
        </p:spPr>
      </p:pic>
      <p:pic>
        <p:nvPicPr>
          <p:cNvPr id="8" name="Picture 7" descr="A group of people wearing helmets&#10;&#10;Description automatically generated">
            <a:extLst>
              <a:ext uri="{FF2B5EF4-FFF2-40B4-BE49-F238E27FC236}">
                <a16:creationId xmlns:a16="http://schemas.microsoft.com/office/drawing/2014/main" id="{AF9B1716-1298-DF99-FBF7-AFAF0986C3B0}"/>
              </a:ext>
            </a:extLst>
          </p:cNvPr>
          <p:cNvPicPr>
            <a:picLocks noChangeAspect="1"/>
          </p:cNvPicPr>
          <p:nvPr/>
        </p:nvPicPr>
        <p:blipFill>
          <a:blip r:embed="rId3"/>
          <a:srcRect b="23743"/>
          <a:stretch>
            <a:fillRect/>
          </a:stretch>
        </p:blipFill>
        <p:spPr>
          <a:xfrm>
            <a:off x="3502213" y="917031"/>
            <a:ext cx="2596281" cy="1460136"/>
          </a:xfrm>
          <a:prstGeom prst="rect">
            <a:avLst/>
          </a:prstGeom>
        </p:spPr>
      </p:pic>
      <p:sp>
        <p:nvSpPr>
          <p:cNvPr id="3" name="Content Placeholder 2"/>
          <p:cNvSpPr>
            <a:spLocks noGrp="1"/>
          </p:cNvSpPr>
          <p:nvPr>
            <p:ph idx="1"/>
          </p:nvPr>
        </p:nvSpPr>
        <p:spPr>
          <a:xfrm>
            <a:off x="6343484" y="2160589"/>
            <a:ext cx="2930517" cy="3880773"/>
          </a:xfrm>
        </p:spPr>
        <p:txBody>
          <a:bodyPr>
            <a:normAutofit/>
          </a:bodyPr>
          <a:lstStyle/>
          <a:p>
            <a:r>
              <a:rPr lang="en-GB"/>
              <a:t>This Year children will be going to PGL for a residential trip. Payments for this have been set up on school gateway.</a:t>
            </a:r>
          </a:p>
        </p:txBody>
      </p:sp>
      <p:pic>
        <p:nvPicPr>
          <p:cNvPr id="7" name="Picture 6" descr="A group of kids holding hands&#10;&#10;Description automatically generated">
            <a:extLst>
              <a:ext uri="{FF2B5EF4-FFF2-40B4-BE49-F238E27FC236}">
                <a16:creationId xmlns:a16="http://schemas.microsoft.com/office/drawing/2014/main" id="{7BE784B8-71AA-107D-017E-A42706D15557}"/>
              </a:ext>
            </a:extLst>
          </p:cNvPr>
          <p:cNvPicPr>
            <a:picLocks noChangeAspect="1"/>
          </p:cNvPicPr>
          <p:nvPr/>
        </p:nvPicPr>
        <p:blipFill>
          <a:blip r:embed="rId4"/>
          <a:srcRect t="3041" b="1232"/>
          <a:stretch>
            <a:fillRect/>
          </a:stretch>
        </p:blipFill>
        <p:spPr>
          <a:xfrm>
            <a:off x="677334" y="2951539"/>
            <a:ext cx="5421162" cy="3048841"/>
          </a:xfrm>
          <a:prstGeom prst="rect">
            <a:avLst/>
          </a:prstGeom>
        </p:spPr>
      </p:pic>
    </p:spTree>
    <p:extLst>
      <p:ext uri="{BB962C8B-B14F-4D97-AF65-F5344CB8AC3E}">
        <p14:creationId xmlns:p14="http://schemas.microsoft.com/office/powerpoint/2010/main" val="42213813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62</TotalTime>
  <Words>629</Words>
  <Application>Microsoft Office PowerPoint</Application>
  <PresentationFormat>Widescreen</PresentationFormat>
  <Paragraphs>56</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Trebuchet MS</vt:lpstr>
      <vt:lpstr>Wingdings 2</vt:lpstr>
      <vt:lpstr>Wingdings 3</vt:lpstr>
      <vt:lpstr>Facet</vt:lpstr>
      <vt:lpstr>Year 6 Curriculum Meeting </vt:lpstr>
      <vt:lpstr>Itinerary</vt:lpstr>
      <vt:lpstr>Curriculum </vt:lpstr>
      <vt:lpstr>Expectations</vt:lpstr>
      <vt:lpstr>SATS week </vt:lpstr>
      <vt:lpstr>Homework </vt:lpstr>
      <vt:lpstr>PE</vt:lpstr>
      <vt:lpstr>Snacks, water and lunch</vt:lpstr>
      <vt:lpstr>School Trips</vt:lpstr>
      <vt:lpstr>Prayer &amp; Liturgy </vt:lpstr>
      <vt:lpstr>Prayer Book </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5 Curriculum Meeting</dc:title>
  <dc:creator>Andrea Turner</dc:creator>
  <cp:lastModifiedBy>Andrea Turner</cp:lastModifiedBy>
  <cp:revision>12</cp:revision>
  <dcterms:created xsi:type="dcterms:W3CDTF">2024-09-07T15:55:39Z</dcterms:created>
  <dcterms:modified xsi:type="dcterms:W3CDTF">2025-09-10T15:34:03Z</dcterms:modified>
</cp:coreProperties>
</file>