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2" r:id="rId2"/>
  </p:sldMasterIdLst>
  <p:notesMasterIdLst>
    <p:notesMasterId r:id="rId19"/>
  </p:notesMasterIdLst>
  <p:handoutMasterIdLst>
    <p:handoutMasterId r:id="rId20"/>
  </p:handoutMasterIdLst>
  <p:sldIdLst>
    <p:sldId id="268" r:id="rId3"/>
    <p:sldId id="264" r:id="rId4"/>
    <p:sldId id="271" r:id="rId5"/>
    <p:sldId id="272" r:id="rId6"/>
    <p:sldId id="274" r:id="rId7"/>
    <p:sldId id="276" r:id="rId8"/>
    <p:sldId id="277" r:id="rId9"/>
    <p:sldId id="289" r:id="rId10"/>
    <p:sldId id="278" r:id="rId11"/>
    <p:sldId id="279" r:id="rId12"/>
    <p:sldId id="284" r:id="rId13"/>
    <p:sldId id="290" r:id="rId14"/>
    <p:sldId id="291" r:id="rId15"/>
    <p:sldId id="292" r:id="rId16"/>
    <p:sldId id="288" r:id="rId17"/>
    <p:sldId id="270" r:id="rId18"/>
  </p:sldIdLst>
  <p:sldSz cx="9144000" cy="6858000" type="screen4x3"/>
  <p:notesSz cx="6858000" cy="9144000"/>
  <p:embeddedFontLst>
    <p:embeddedFont>
      <p:font typeface="Roboto" panose="020B0604020202020204" charset="0"/>
      <p:regular r:id="rId21"/>
      <p:bold r:id="rId22"/>
      <p:italic r:id="rId23"/>
      <p:boldItalic r:id="rId24"/>
    </p:embeddedFont>
    <p:embeddedFont>
      <p:font typeface="Calibri" panose="020F0502020204030204" pitchFamily="34" charset="0"/>
      <p:regular r:id="rId25"/>
      <p:bold r:id="rId26"/>
      <p:italic r:id="rId27"/>
      <p:boldItalic r:id="rId28"/>
    </p:embeddedFont>
    <p:embeddedFont>
      <p:font typeface="Twinkl" pitchFamily="2" charset="0"/>
      <p:regular r:id="rId29"/>
      <p:bold r:id="rId30"/>
    </p:embeddedFont>
    <p:embeddedFont>
      <p:font typeface="Comic Sans MS" panose="030F0702030302020204" pitchFamily="66" charset="0"/>
      <p:regular r:id="rId31"/>
      <p:bold r:id="rId32"/>
      <p:italic r:id="rId33"/>
      <p:boldItalic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8E7"/>
    <a:srgbClr val="4DB1E3"/>
    <a:srgbClr val="21A6F9"/>
    <a:srgbClr val="E34192"/>
    <a:srgbClr val="18A0DB"/>
    <a:srgbClr val="DE1E5A"/>
    <a:srgbClr val="BC0105"/>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3310" autoAdjust="0"/>
    <p:restoredTop sz="94660"/>
  </p:normalViewPr>
  <p:slideViewPr>
    <p:cSldViewPr snapToGrid="0" showGuides="1">
      <p:cViewPr varScale="1">
        <p:scale>
          <a:sx n="88" d="100"/>
          <a:sy n="88" d="100"/>
        </p:scale>
        <p:origin x="955"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6.fntdata"/><Relationship Id="rId21" Type="http://schemas.openxmlformats.org/officeDocument/2006/relationships/font" Target="fonts/font1.fntdata"/><Relationship Id="rId34" Type="http://schemas.openxmlformats.org/officeDocument/2006/relationships/font" Target="fonts/font14.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notesMaster" Target="notesMasters/notesMaster1.xml"/><Relationship Id="rId31" Type="http://schemas.openxmlformats.org/officeDocument/2006/relationships/font" Target="fonts/font11.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24/06/2025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24/06/2025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GB"/>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nimation Disclaim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2295228"/>
            <a:chOff x="743837" y="1344834"/>
            <a:chExt cx="7644513" cy="2295228"/>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theme" Target="../theme/theme2.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GB"/>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staugustines.herts.sch.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hertfordshire.gov.uk/about-the-council/news/news-archive/is-your-child-school-ready" TargetMode="External"/><Relationship Id="rId2" Type="http://schemas.openxmlformats.org/officeDocument/2006/relationships/hyperlink" Target="https://www.bbc.co.uk/bitesize/groups/cx1lpm3ve37t" TargetMode="Externa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24F39F84-7029-B0D4-7709-39596929F84B}"/>
              </a:ext>
            </a:extLst>
          </p:cNvPr>
          <p:cNvSpPr/>
          <p:nvPr/>
        </p:nvSpPr>
        <p:spPr>
          <a:xfrm>
            <a:off x="4359349" y="680484"/>
            <a:ext cx="4167963" cy="1807535"/>
          </a:xfrm>
          <a:prstGeom prst="roundRect">
            <a:avLst/>
          </a:prstGeom>
          <a:solidFill>
            <a:srgbClr val="18A0DB"/>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t>Early Years</a:t>
            </a:r>
          </a:p>
          <a:p>
            <a:pPr algn="ctr"/>
            <a:r>
              <a:rPr lang="en-US" sz="2000" dirty="0"/>
              <a:t>Induction Meeting</a:t>
            </a:r>
          </a:p>
        </p:txBody>
      </p:sp>
    </p:spTree>
    <p:extLst>
      <p:ext uri="{BB962C8B-B14F-4D97-AF65-F5344CB8AC3E}">
        <p14:creationId xmlns:p14="http://schemas.microsoft.com/office/powerpoint/2010/main" val="997014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cNvSpPr/>
          <p:nvPr/>
        </p:nvSpPr>
        <p:spPr>
          <a:xfrm>
            <a:off x="755650" y="1257091"/>
            <a:ext cx="7632700" cy="2811347"/>
          </a:xfrm>
          <a:prstGeom prst="rect">
            <a:avLst/>
          </a:prstGeom>
        </p:spPr>
        <p:txBody>
          <a:bodyPr wrap="square" lIns="0" tIns="0" rIns="0" bIns="0">
            <a:spAutoFit/>
          </a:bodyPr>
          <a:lstStyle/>
          <a:p>
            <a:pPr>
              <a:lnSpc>
                <a:spcPct val="107000"/>
              </a:lnSpc>
              <a:spcAft>
                <a:spcPts val="800"/>
              </a:spcAft>
            </a:pP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a:p>
            <a:pPr>
              <a:lnSpc>
                <a:spcPct val="107000"/>
              </a:lnSpc>
              <a:spcAft>
                <a:spcPts val="800"/>
              </a:spcAft>
            </a:pP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a:p>
            <a:pPr>
              <a:lnSpc>
                <a:spcPct val="107000"/>
              </a:lnSpc>
              <a:spcAft>
                <a:spcPts val="800"/>
              </a:spcAft>
            </a:pPr>
            <a:r>
              <a:rPr lang="en-GB" altLang="en-US" sz="1600" dirty="0">
                <a:latin typeface="Twinkl" panose="02000000000000000000" pitchFamily="2" charset="77"/>
                <a:ea typeface="Calibri" panose="020F0502020204030204" pitchFamily="34" charset="0"/>
                <a:cs typeface="Times New Roman" panose="02020603050405020304" pitchFamily="18" charset="0"/>
              </a:rPr>
              <a:t>This </a:t>
            </a: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presentation aims to provide an introduction to our school and includes initial information which we hope you will find useful. Should you have any further questions, staff will be happy to discuss these with you.</a:t>
            </a: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a:p>
            <a:pPr>
              <a:lnSpc>
                <a:spcPct val="107000"/>
              </a:lnSpc>
              <a:spcBef>
                <a:spcPts val="1200"/>
              </a:spcBef>
              <a:spcAft>
                <a:spcPts val="800"/>
              </a:spcAft>
            </a:pP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The information in this presentation will also be included in on the school website.</a:t>
            </a:r>
          </a:p>
          <a:p>
            <a:pPr>
              <a:lnSpc>
                <a:spcPct val="107000"/>
              </a:lnSpc>
              <a:spcBef>
                <a:spcPts val="1200"/>
              </a:spcBef>
              <a:spcAft>
                <a:spcPts val="800"/>
              </a:spcAft>
            </a:pPr>
            <a:r>
              <a:rPr lang="en-GB" sz="1600" dirty="0"/>
              <a:t>The school website; </a:t>
            </a:r>
            <a:r>
              <a:rPr lang="en-GB" sz="1600" dirty="0">
                <a:hlinkClick r:id="rId2"/>
              </a:rPr>
              <a:t>www.staugustines.herts.sch.uk</a:t>
            </a:r>
            <a:r>
              <a:rPr lang="en-GB" sz="1600" dirty="0"/>
              <a:t>, is kept up to date with the latest news and events and have lots more information about our school.</a:t>
            </a:r>
            <a:endParaRPr lang="en-GB" altLang="en-US" sz="1600" dirty="0">
              <a:latin typeface="Twinkl" panose="02000000000000000000" pitchFamily="2" charset="77"/>
              <a:ea typeface="Sassoon Infant Rg" panose="02000803050000020003" pitchFamily="2" charset="0"/>
              <a:cs typeface="Sassoon Infant Rg" panose="02000803050000020003" pitchFamily="2" charset="0"/>
            </a:endParaRPr>
          </a:p>
        </p:txBody>
      </p:sp>
      <p:sp>
        <p:nvSpPr>
          <p:cNvPr id="8" name="Text">
            <a:extLst>
              <a:ext uri="{FF2B5EF4-FFF2-40B4-BE49-F238E27FC236}">
                <a16:creationId xmlns:a16="http://schemas.microsoft.com/office/drawing/2014/main" id="{F1B27384-C853-38CE-C4E8-712FAD69846A}"/>
              </a:ext>
            </a:extLst>
          </p:cNvPr>
          <p:cNvSpPr/>
          <p:nvPr/>
        </p:nvSpPr>
        <p:spPr>
          <a:xfrm>
            <a:off x="755650" y="574711"/>
            <a:ext cx="7632700" cy="1024768"/>
          </a:xfrm>
          <a:prstGeom prst="rect">
            <a:avLst/>
          </a:prstGeom>
        </p:spPr>
        <p:txBody>
          <a:bodyPr wrap="square" lIns="0" tIns="0" rIns="0" bIns="0">
            <a:spAutoFit/>
          </a:bodyPr>
          <a:lstStyle/>
          <a:p>
            <a:pPr algn="ctr">
              <a:lnSpc>
                <a:spcPct val="107000"/>
              </a:lnSpc>
              <a:spcAft>
                <a:spcPts val="800"/>
              </a:spcAft>
            </a:pPr>
            <a:r>
              <a:rPr lang="en-GB" altLang="en-US" sz="3200" b="1" dirty="0">
                <a:solidFill>
                  <a:srgbClr val="23A7F9"/>
                </a:solidFill>
                <a:latin typeface="Twinkl" panose="02000000000000000000" pitchFamily="2" charset="77"/>
              </a:rPr>
              <a:t>Welcome to St Augustine’s Catholic Primary School</a:t>
            </a:r>
            <a:endParaRPr lang="en-GB" altLang="en-US" sz="3200" b="1" dirty="0">
              <a:latin typeface="Twinkl" panose="02000000000000000000" pitchFamily="2" charset="77"/>
              <a:ea typeface="Sassoon Infant Rg" panose="02000803050000020003" pitchFamily="2" charset="0"/>
              <a:cs typeface="Sassoon Infant Rg" panose="02000803050000020003" pitchFamily="2" charset="0"/>
            </a:endParaRP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3" end="3"/>
                                            </p:txEl>
                                          </p:spTgt>
                                        </p:tgtEl>
                                        <p:attrNameLst>
                                          <p:attrName>style.visibility</p:attrName>
                                        </p:attrNameLst>
                                      </p:cBhvr>
                                      <p:to>
                                        <p:strVal val="visible"/>
                                      </p:to>
                                    </p:set>
                                    <p:animEffect transition="in" filter="fade">
                                      <p:cBhvr>
                                        <p:cTn id="12" dur="500"/>
                                        <p:tgtEl>
                                          <p:spTgt spid="5">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fade">
                                      <p:cBhvr>
                                        <p:cTn id="17"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0">
            <a:extLst>
              <a:ext uri="{FF2B5EF4-FFF2-40B4-BE49-F238E27FC236}">
                <a16:creationId xmlns:a16="http://schemas.microsoft.com/office/drawing/2014/main" id="{C188D254-076F-E2AD-6519-A679EF854E8E}"/>
              </a:ext>
            </a:extLst>
          </p:cNvPr>
          <p:cNvSpPr>
            <a:spLocks noGrp="1"/>
          </p:cNvSpPr>
          <p:nvPr>
            <p:ph type="title"/>
          </p:nvPr>
        </p:nvSpPr>
        <p:spPr>
          <a:xfrm>
            <a:off x="135758" y="384566"/>
            <a:ext cx="8872484" cy="993775"/>
          </a:xfrm>
        </p:spPr>
        <p:txBody>
          <a:bodyPr/>
          <a:lstStyle/>
          <a:p>
            <a:pPr eaLnBrk="1" hangingPunct="1"/>
            <a:r>
              <a:rPr lang="en-GB" altLang="en-US" sz="3200" dirty="0">
                <a:solidFill>
                  <a:srgbClr val="23A7F9"/>
                </a:solidFill>
                <a:latin typeface="Twinkl" panose="02000000000000000000" pitchFamily="2" charset="77"/>
              </a:rPr>
              <a:t>Who’s Who in Early Years?</a:t>
            </a:r>
          </a:p>
        </p:txBody>
      </p:sp>
      <p:sp>
        <p:nvSpPr>
          <p:cNvPr id="9" name="Content Placeholder 21">
            <a:extLst>
              <a:ext uri="{FF2B5EF4-FFF2-40B4-BE49-F238E27FC236}">
                <a16:creationId xmlns:a16="http://schemas.microsoft.com/office/drawing/2014/main" id="{3D42CC5A-C810-B23B-C27E-F87823016A72}"/>
              </a:ext>
            </a:extLst>
          </p:cNvPr>
          <p:cNvSpPr txBox="1">
            <a:spLocks/>
          </p:cNvSpPr>
          <p:nvPr/>
        </p:nvSpPr>
        <p:spPr>
          <a:xfrm>
            <a:off x="755650" y="1343468"/>
            <a:ext cx="7632700" cy="1961254"/>
          </a:xfrm>
          <a:prstGeom prst="roundRect">
            <a:avLst>
              <a:gd name="adj" fmla="val 2583"/>
            </a:avLst>
          </a:prstGeom>
        </p:spPr>
        <p:txBody>
          <a:bodyPr lIns="108000" tIns="108000" rIns="108000" bIns="108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Bef>
                <a:spcPts val="1200"/>
              </a:spcBef>
              <a:spcAft>
                <a:spcPts val="800"/>
              </a:spcAft>
            </a:pPr>
            <a:r>
              <a:rPr lang="en-GB" altLang="en-US" dirty="0">
                <a:latin typeface="Twinkl" panose="02000000000000000000" pitchFamily="2" charset="77"/>
                <a:ea typeface="Calibri" panose="020F0502020204030204" pitchFamily="34" charset="0"/>
                <a:cs typeface="Times New Roman" panose="02020603050405020304" pitchFamily="18" charset="0"/>
              </a:rPr>
              <a:t>Nursery teacher: Mrs Smitham supported by Mrs Ranasinghe and Mrs </a:t>
            </a:r>
            <a:r>
              <a:rPr lang="en-GB" altLang="en-US" dirty="0" smtClean="0">
                <a:latin typeface="Twinkl" panose="02000000000000000000" pitchFamily="2" charset="77"/>
                <a:ea typeface="Calibri" panose="020F0502020204030204" pitchFamily="34" charset="0"/>
                <a:cs typeface="Times New Roman" panose="02020603050405020304" pitchFamily="18" charset="0"/>
              </a:rPr>
              <a:t>Pugsley.</a:t>
            </a:r>
            <a:endParaRPr lang="en-GB" altLang="en-US" dirty="0">
              <a:latin typeface="Twinkl" panose="02000000000000000000" pitchFamily="2" charset="77"/>
              <a:ea typeface="Calibri" panose="020F0502020204030204" pitchFamily="34" charset="0"/>
              <a:cs typeface="Times New Roman" panose="02020603050405020304" pitchFamily="18" charset="0"/>
            </a:endParaRPr>
          </a:p>
          <a:p>
            <a:pPr>
              <a:lnSpc>
                <a:spcPct val="107000"/>
              </a:lnSpc>
              <a:spcBef>
                <a:spcPts val="1200"/>
              </a:spcBef>
              <a:spcAft>
                <a:spcPts val="800"/>
              </a:spcAft>
            </a:pPr>
            <a:r>
              <a:rPr lang="en-GB" altLang="en-US" dirty="0">
                <a:latin typeface="Twinkl" panose="02000000000000000000" pitchFamily="2" charset="77"/>
                <a:ea typeface="Calibri" panose="020F0502020204030204" pitchFamily="34" charset="0"/>
                <a:cs typeface="Times New Roman" panose="02020603050405020304" pitchFamily="18" charset="0"/>
              </a:rPr>
              <a:t> Reception teacher: Mrs Blackwell supported by Mrs </a:t>
            </a:r>
            <a:r>
              <a:rPr lang="en-GB" altLang="en-US" dirty="0" smtClean="0">
                <a:latin typeface="Twinkl" panose="02000000000000000000" pitchFamily="2" charset="77"/>
                <a:ea typeface="Calibri" panose="020F0502020204030204" pitchFamily="34" charset="0"/>
                <a:cs typeface="Times New Roman" panose="02020603050405020304" pitchFamily="18" charset="0"/>
              </a:rPr>
              <a:t>Amodeo.</a:t>
            </a:r>
            <a:endParaRPr lang="en-GB" altLang="en-US" dirty="0">
              <a:latin typeface="Twinkl" panose="02000000000000000000" pitchFamily="2" charset="77"/>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E7C1F368-97BC-4D51-2F7B-C65D1046030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889072" y="3844242"/>
            <a:ext cx="1024920" cy="2219217"/>
          </a:xfrm>
          <a:prstGeom prst="rect">
            <a:avLst/>
          </a:prstGeom>
        </p:spPr>
      </p:pic>
      <p:pic>
        <p:nvPicPr>
          <p:cNvPr id="10" name="Picture 9">
            <a:extLst>
              <a:ext uri="{FF2B5EF4-FFF2-40B4-BE49-F238E27FC236}">
                <a16:creationId xmlns:a16="http://schemas.microsoft.com/office/drawing/2014/main" id="{FAA49458-BBDA-9C16-A1A8-336A0D3D611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601157" y="4015858"/>
            <a:ext cx="823244" cy="2051283"/>
          </a:xfrm>
          <a:prstGeom prst="rect">
            <a:avLst/>
          </a:prstGeom>
        </p:spPr>
      </p:pic>
      <p:pic>
        <p:nvPicPr>
          <p:cNvPr id="11" name="Picture 10">
            <a:extLst>
              <a:ext uri="{FF2B5EF4-FFF2-40B4-BE49-F238E27FC236}">
                <a16:creationId xmlns:a16="http://schemas.microsoft.com/office/drawing/2014/main" id="{94863E9B-D3A1-1A48-54F2-89C2CE7C87E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870664" y="3885631"/>
            <a:ext cx="1346318" cy="2207194"/>
          </a:xfrm>
          <a:prstGeom prst="rect">
            <a:avLst/>
          </a:prstGeom>
        </p:spPr>
      </p:pic>
      <p:pic>
        <p:nvPicPr>
          <p:cNvPr id="13" name="Picture 12">
            <a:extLst>
              <a:ext uri="{FF2B5EF4-FFF2-40B4-BE49-F238E27FC236}">
                <a16:creationId xmlns:a16="http://schemas.microsoft.com/office/drawing/2014/main" id="{4F686B1D-B82D-1492-4B85-B7EF1039738D}"/>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973611" y="3885631"/>
            <a:ext cx="1550780" cy="2207194"/>
          </a:xfrm>
          <a:prstGeom prst="rect">
            <a:avLst/>
          </a:prstGeom>
        </p:spPr>
      </p:pic>
      <p:pic>
        <p:nvPicPr>
          <p:cNvPr id="14" name="Picture 13">
            <a:extLst>
              <a:ext uri="{FF2B5EF4-FFF2-40B4-BE49-F238E27FC236}">
                <a16:creationId xmlns:a16="http://schemas.microsoft.com/office/drawing/2014/main" id="{A4372BEB-656A-5362-839A-E70B7D896BFF}"/>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1441993" y="4070051"/>
            <a:ext cx="644177" cy="1961254"/>
          </a:xfrm>
          <a:prstGeom prst="rect">
            <a:avLst/>
          </a:prstGeom>
        </p:spPr>
      </p:pic>
    </p:spTree>
    <p:extLst>
      <p:ext uri="{BB962C8B-B14F-4D97-AF65-F5344CB8AC3E}">
        <p14:creationId xmlns:p14="http://schemas.microsoft.com/office/powerpoint/2010/main" val="393280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20">
            <a:extLst>
              <a:ext uri="{FF2B5EF4-FFF2-40B4-BE49-F238E27FC236}">
                <a16:creationId xmlns:a16="http://schemas.microsoft.com/office/drawing/2014/main" id="{F3B590F3-F4C5-EB44-2FA4-3349C5728B66}"/>
              </a:ext>
            </a:extLst>
          </p:cNvPr>
          <p:cNvSpPr>
            <a:spLocks noGrp="1"/>
          </p:cNvSpPr>
          <p:nvPr>
            <p:ph type="title"/>
          </p:nvPr>
        </p:nvSpPr>
        <p:spPr>
          <a:xfrm>
            <a:off x="457200" y="715727"/>
            <a:ext cx="8220075" cy="993775"/>
          </a:xfrm>
        </p:spPr>
        <p:txBody>
          <a:bodyPr/>
          <a:lstStyle/>
          <a:p>
            <a:pPr algn="ctr"/>
            <a:r>
              <a:rPr lang="en-GB" sz="3200" dirty="0">
                <a:solidFill>
                  <a:srgbClr val="4DB1E3"/>
                </a:solidFill>
              </a:rPr>
              <a:t>Transition Day 10/07/2025</a:t>
            </a:r>
            <a:endParaRPr lang="en-GB" altLang="en-US" sz="3200" dirty="0">
              <a:solidFill>
                <a:srgbClr val="4DB1E3"/>
              </a:solidFill>
              <a:latin typeface="Twinkl" panose="02000000000000000000" pitchFamily="2" charset="77"/>
            </a:endParaRPr>
          </a:p>
        </p:txBody>
      </p:sp>
      <p:sp>
        <p:nvSpPr>
          <p:cNvPr id="17" name="Content Placeholder 21">
            <a:extLst>
              <a:ext uri="{FF2B5EF4-FFF2-40B4-BE49-F238E27FC236}">
                <a16:creationId xmlns:a16="http://schemas.microsoft.com/office/drawing/2014/main" id="{A13E7C5E-E77A-BE61-2C7B-D4A0C14BB04B}"/>
              </a:ext>
            </a:extLst>
          </p:cNvPr>
          <p:cNvSpPr txBox="1">
            <a:spLocks/>
          </p:cNvSpPr>
          <p:nvPr/>
        </p:nvSpPr>
        <p:spPr>
          <a:xfrm>
            <a:off x="755650" y="1746607"/>
            <a:ext cx="7632700" cy="4346218"/>
          </a:xfrm>
          <a:prstGeom prst="roundRect">
            <a:avLst>
              <a:gd name="adj" fmla="val 2583"/>
            </a:avLst>
          </a:prstGeom>
        </p:spPr>
        <p:txBody>
          <a:bodyPr lIns="108000" tIns="108000" rIns="108000" bIns="108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t>Nursery: </a:t>
            </a:r>
            <a:r>
              <a:rPr lang="en-GB" dirty="0"/>
              <a:t>You and your child will have the opportunity to visit their new classroom. We would like you to stay during this visit so that you can informally meet other parents, talk to your child’s teacher and classroom assistant, look around the classroom and outside area in order to help familiarise yourself and your child with the new classroom. An email has already been sent with your time slot.</a:t>
            </a:r>
          </a:p>
          <a:p>
            <a:r>
              <a:rPr lang="en-GB" altLang="en-US" b="1" dirty="0">
                <a:solidFill>
                  <a:srgbClr val="000000"/>
                </a:solidFill>
                <a:latin typeface="Twinkl" panose="02000000000000000000" pitchFamily="2" charset="77"/>
                <a:ea typeface="Calibri" panose="020F0502020204030204" pitchFamily="34" charset="0"/>
                <a:cs typeface="Times New Roman" panose="02020603050405020304" pitchFamily="18" charset="0"/>
              </a:rPr>
              <a:t>Reception: </a:t>
            </a:r>
            <a:r>
              <a:rPr lang="en-GB" altLang="en-US" dirty="0">
                <a:solidFill>
                  <a:srgbClr val="000000"/>
                </a:solidFill>
                <a:latin typeface="Twinkl" panose="02000000000000000000" pitchFamily="2" charset="77"/>
                <a:ea typeface="Calibri" panose="020F0502020204030204" pitchFamily="34" charset="0"/>
                <a:cs typeface="Times New Roman" panose="02020603050405020304" pitchFamily="18" charset="0"/>
              </a:rPr>
              <a:t>Children moving up to Reception from St Augustine’s will start the day as usual in Nursery. Children coming from other settings have received an email. Please come to the </a:t>
            </a:r>
            <a:r>
              <a:rPr lang="en-GB" altLang="en-US" dirty="0" smtClean="0">
                <a:solidFill>
                  <a:srgbClr val="000000"/>
                </a:solidFill>
                <a:latin typeface="Twinkl" panose="02000000000000000000" pitchFamily="2" charset="77"/>
                <a:ea typeface="Calibri" panose="020F0502020204030204" pitchFamily="34" charset="0"/>
                <a:cs typeface="Times New Roman" panose="02020603050405020304" pitchFamily="18" charset="0"/>
              </a:rPr>
              <a:t>side EYFS </a:t>
            </a:r>
            <a:r>
              <a:rPr lang="en-GB" altLang="en-US" dirty="0">
                <a:solidFill>
                  <a:srgbClr val="000000"/>
                </a:solidFill>
                <a:latin typeface="Twinkl" panose="02000000000000000000" pitchFamily="2" charset="77"/>
                <a:ea typeface="Calibri" panose="020F0502020204030204" pitchFamily="34" charset="0"/>
                <a:cs typeface="Times New Roman" panose="02020603050405020304" pitchFamily="18" charset="0"/>
              </a:rPr>
              <a:t>entrance at 9:30am. Children will be invited in from this door at this time. Pick up is at </a:t>
            </a:r>
            <a:r>
              <a:rPr lang="en-GB" altLang="en-US" dirty="0" smtClean="0">
                <a:solidFill>
                  <a:srgbClr val="000000"/>
                </a:solidFill>
                <a:latin typeface="Twinkl" panose="02000000000000000000" pitchFamily="2" charset="77"/>
                <a:ea typeface="Calibri" panose="020F0502020204030204" pitchFamily="34" charset="0"/>
                <a:cs typeface="Times New Roman" panose="02020603050405020304" pitchFamily="18" charset="0"/>
              </a:rPr>
              <a:t>11:30am, </a:t>
            </a:r>
            <a:r>
              <a:rPr lang="en-GB" altLang="en-US" dirty="0">
                <a:solidFill>
                  <a:srgbClr val="000000"/>
                </a:solidFill>
                <a:latin typeface="Twinkl" panose="02000000000000000000" pitchFamily="2" charset="77"/>
                <a:ea typeface="Calibri" panose="020F0502020204030204" pitchFamily="34" charset="0"/>
                <a:cs typeface="Times New Roman" panose="02020603050405020304" pitchFamily="18" charset="0"/>
              </a:rPr>
              <a:t>same entrance.</a:t>
            </a:r>
          </a:p>
          <a:p>
            <a:pPr marL="0" indent="0">
              <a:buNone/>
            </a:pPr>
            <a:endParaRPr lang="en-GB" altLang="en-US" b="1" dirty="0">
              <a:solidFill>
                <a:srgbClr val="000000"/>
              </a:solidFill>
              <a:latin typeface="Twinkl" panose="02000000000000000000" pitchFamily="2" charset="77"/>
              <a:ea typeface="Calibri" panose="020F0502020204030204" pitchFamily="34" charset="0"/>
              <a:cs typeface="Times New Roman" panose="02020603050405020304" pitchFamily="18" charset="0"/>
            </a:endParaRPr>
          </a:p>
          <a:p>
            <a:pPr marL="0" indent="0">
              <a:buNone/>
            </a:pPr>
            <a:r>
              <a:rPr lang="en-GB" altLang="en-US" b="1" dirty="0">
                <a:solidFill>
                  <a:srgbClr val="000000"/>
                </a:solidFill>
                <a:latin typeface="Twinkl" panose="02000000000000000000" pitchFamily="2" charset="77"/>
                <a:ea typeface="Calibri" panose="020F0502020204030204" pitchFamily="34" charset="0"/>
                <a:cs typeface="Times New Roman" panose="02020603050405020304" pitchFamily="18" charset="0"/>
              </a:rPr>
              <a:t>We are also offering a 10 minute video call on Tuesday 1</a:t>
            </a:r>
            <a:r>
              <a:rPr lang="en-GB" altLang="en-US" b="1" baseline="30000" dirty="0">
                <a:solidFill>
                  <a:srgbClr val="000000"/>
                </a:solidFill>
                <a:latin typeface="Twinkl" panose="02000000000000000000" pitchFamily="2" charset="77"/>
                <a:ea typeface="Calibri" panose="020F0502020204030204" pitchFamily="34" charset="0"/>
                <a:cs typeface="Times New Roman" panose="02020603050405020304" pitchFamily="18" charset="0"/>
              </a:rPr>
              <a:t>st</a:t>
            </a:r>
            <a:r>
              <a:rPr lang="en-GB" altLang="en-US" b="1" dirty="0">
                <a:solidFill>
                  <a:srgbClr val="000000"/>
                </a:solidFill>
                <a:latin typeface="Twinkl" panose="02000000000000000000" pitchFamily="2" charset="77"/>
                <a:ea typeface="Calibri" panose="020F0502020204030204" pitchFamily="34" charset="0"/>
                <a:cs typeface="Times New Roman" panose="02020603050405020304" pitchFamily="18" charset="0"/>
              </a:rPr>
              <a:t> July (3-4pm) and Thursday 3</a:t>
            </a:r>
            <a:r>
              <a:rPr lang="en-GB" altLang="en-US" b="1" baseline="30000" dirty="0">
                <a:solidFill>
                  <a:srgbClr val="000000"/>
                </a:solidFill>
                <a:latin typeface="Twinkl" panose="02000000000000000000" pitchFamily="2" charset="77"/>
                <a:ea typeface="Calibri" panose="020F0502020204030204" pitchFamily="34" charset="0"/>
                <a:cs typeface="Times New Roman" panose="02020603050405020304" pitchFamily="18" charset="0"/>
              </a:rPr>
              <a:t>rd</a:t>
            </a:r>
            <a:r>
              <a:rPr lang="en-GB" altLang="en-US" b="1" dirty="0">
                <a:solidFill>
                  <a:srgbClr val="000000"/>
                </a:solidFill>
                <a:latin typeface="Twinkl" panose="02000000000000000000" pitchFamily="2" charset="77"/>
                <a:ea typeface="Calibri" panose="020F0502020204030204" pitchFamily="34" charset="0"/>
                <a:cs typeface="Times New Roman" panose="02020603050405020304" pitchFamily="18" charset="0"/>
              </a:rPr>
              <a:t> July (4-5pm). Please sign up.</a:t>
            </a:r>
          </a:p>
          <a:p>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8434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xEl>
                                              <p:pRg st="1" end="1"/>
                                            </p:txEl>
                                          </p:spTgt>
                                        </p:tgtEl>
                                        <p:attrNameLst>
                                          <p:attrName>style.visibility</p:attrName>
                                        </p:attrNameLst>
                                      </p:cBhvr>
                                      <p:to>
                                        <p:strVal val="visible"/>
                                      </p:to>
                                    </p:set>
                                    <p:animEffect transition="in" filter="fade">
                                      <p:cBhvr>
                                        <p:cTn id="12" dur="500"/>
                                        <p:tgtEl>
                                          <p:spTgt spid="1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xEl>
                                              <p:pRg st="3" end="3"/>
                                            </p:txEl>
                                          </p:spTgt>
                                        </p:tgtEl>
                                        <p:attrNameLst>
                                          <p:attrName>style.visibility</p:attrName>
                                        </p:attrNameLst>
                                      </p:cBhvr>
                                      <p:to>
                                        <p:strVal val="visible"/>
                                      </p:to>
                                    </p:set>
                                    <p:animEffect transition="in" filter="fade">
                                      <p:cBhvr>
                                        <p:cTn id="17" dur="500"/>
                                        <p:tgtEl>
                                          <p:spTgt spid="1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0">
            <a:extLst>
              <a:ext uri="{FF2B5EF4-FFF2-40B4-BE49-F238E27FC236}">
                <a16:creationId xmlns:a16="http://schemas.microsoft.com/office/drawing/2014/main" id="{3188D8B8-36CC-5AD3-8FAD-C05E00CF9923}"/>
              </a:ext>
            </a:extLst>
          </p:cNvPr>
          <p:cNvSpPr>
            <a:spLocks noGrp="1"/>
          </p:cNvSpPr>
          <p:nvPr>
            <p:ph type="title"/>
          </p:nvPr>
        </p:nvSpPr>
        <p:spPr>
          <a:xfrm>
            <a:off x="457200" y="571891"/>
            <a:ext cx="8220075" cy="993775"/>
          </a:xfrm>
        </p:spPr>
        <p:txBody>
          <a:bodyPr/>
          <a:lstStyle/>
          <a:p>
            <a:pPr algn="ctr" eaLnBrk="1" hangingPunct="1"/>
            <a:r>
              <a:rPr lang="en-GB" altLang="en-US" sz="3600" dirty="0">
                <a:solidFill>
                  <a:srgbClr val="23A7F9"/>
                </a:solidFill>
                <a:latin typeface="Twinkl" panose="02000000000000000000" pitchFamily="2" charset="77"/>
              </a:rPr>
              <a:t>On Your Child’s First Day in September</a:t>
            </a:r>
          </a:p>
        </p:txBody>
      </p:sp>
      <p:sp>
        <p:nvSpPr>
          <p:cNvPr id="9" name="Content Placeholder 21">
            <a:extLst>
              <a:ext uri="{FF2B5EF4-FFF2-40B4-BE49-F238E27FC236}">
                <a16:creationId xmlns:a16="http://schemas.microsoft.com/office/drawing/2014/main" id="{2ADBD8EB-0977-9BB8-5192-290F2BE479A8}"/>
              </a:ext>
            </a:extLst>
          </p:cNvPr>
          <p:cNvSpPr txBox="1">
            <a:spLocks/>
          </p:cNvSpPr>
          <p:nvPr/>
        </p:nvSpPr>
        <p:spPr>
          <a:xfrm>
            <a:off x="755650" y="1545297"/>
            <a:ext cx="7632700" cy="4578350"/>
          </a:xfrm>
          <a:prstGeom prst="roundRect">
            <a:avLst>
              <a:gd name="adj" fmla="val 2583"/>
            </a:avLst>
          </a:prstGeom>
        </p:spPr>
        <p:txBody>
          <a:bodyPr lIns="108000" tIns="108000" rIns="108000" bIns="108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Aft>
                <a:spcPts val="800"/>
              </a:spcAft>
            </a:pPr>
            <a:r>
              <a:rPr lang="en-GB" altLang="en-US" b="1" dirty="0">
                <a:latin typeface="Twinkl" panose="02000000000000000000" pitchFamily="2" charset="77"/>
                <a:ea typeface="Calibri" panose="020F0502020204030204" pitchFamily="34" charset="0"/>
                <a:cs typeface="Times New Roman" panose="02020603050405020304" pitchFamily="18" charset="0"/>
              </a:rPr>
              <a:t>Nursery: </a:t>
            </a:r>
            <a:r>
              <a:rPr lang="en-GB" altLang="en-US" dirty="0">
                <a:latin typeface="Twinkl" panose="02000000000000000000" pitchFamily="2" charset="77"/>
                <a:ea typeface="Calibri" panose="020F0502020204030204" pitchFamily="34" charset="0"/>
                <a:cs typeface="Times New Roman" panose="02020603050405020304" pitchFamily="18" charset="0"/>
              </a:rPr>
              <a:t>Thursday 4</a:t>
            </a:r>
            <a:r>
              <a:rPr lang="en-GB" altLang="en-US" baseline="30000" dirty="0">
                <a:latin typeface="Twinkl" panose="02000000000000000000" pitchFamily="2" charset="77"/>
                <a:ea typeface="Calibri" panose="020F0502020204030204" pitchFamily="34" charset="0"/>
                <a:cs typeface="Times New Roman" panose="02020603050405020304" pitchFamily="18" charset="0"/>
              </a:rPr>
              <a:t>th</a:t>
            </a:r>
            <a:r>
              <a:rPr lang="en-GB" altLang="en-US" dirty="0">
                <a:latin typeface="Twinkl" panose="02000000000000000000" pitchFamily="2" charset="77"/>
                <a:ea typeface="Calibri" panose="020F0502020204030204" pitchFamily="34" charset="0"/>
                <a:cs typeface="Times New Roman" panose="02020603050405020304" pitchFamily="18" charset="0"/>
              </a:rPr>
              <a:t> and Friday 5</a:t>
            </a:r>
            <a:r>
              <a:rPr lang="en-GB" altLang="en-US" baseline="30000" dirty="0">
                <a:latin typeface="Twinkl" panose="02000000000000000000" pitchFamily="2" charset="77"/>
                <a:ea typeface="Calibri" panose="020F0502020204030204" pitchFamily="34" charset="0"/>
                <a:cs typeface="Times New Roman" panose="02020603050405020304" pitchFamily="18" charset="0"/>
              </a:rPr>
              <a:t>th</a:t>
            </a:r>
            <a:r>
              <a:rPr lang="en-GB" altLang="en-US" dirty="0">
                <a:latin typeface="Twinkl" panose="02000000000000000000" pitchFamily="2" charset="77"/>
                <a:ea typeface="Calibri" panose="020F0502020204030204" pitchFamily="34" charset="0"/>
                <a:cs typeface="Times New Roman" panose="02020603050405020304" pitchFamily="18" charset="0"/>
              </a:rPr>
              <a:t> </a:t>
            </a:r>
            <a:r>
              <a:rPr lang="en-GB" altLang="en-US" dirty="0" smtClean="0">
                <a:latin typeface="Twinkl" panose="02000000000000000000" pitchFamily="2" charset="77"/>
                <a:ea typeface="Calibri" panose="020F0502020204030204" pitchFamily="34" charset="0"/>
                <a:cs typeface="Times New Roman" panose="02020603050405020304" pitchFamily="18" charset="0"/>
              </a:rPr>
              <a:t>September are </a:t>
            </a:r>
            <a:r>
              <a:rPr lang="en-GB" altLang="en-US" dirty="0">
                <a:latin typeface="Twinkl" panose="02000000000000000000" pitchFamily="2" charset="77"/>
                <a:ea typeface="Calibri" panose="020F0502020204030204" pitchFamily="34" charset="0"/>
                <a:cs typeface="Times New Roman" panose="02020603050405020304" pitchFamily="18" charset="0"/>
              </a:rPr>
              <a:t>half days; </a:t>
            </a:r>
            <a:r>
              <a:rPr lang="en-GB" altLang="en-US" dirty="0" smtClean="0">
                <a:latin typeface="Twinkl" panose="02000000000000000000" pitchFamily="2" charset="77"/>
                <a:ea typeface="Calibri" panose="020F0502020204030204" pitchFamily="34" charset="0"/>
                <a:cs typeface="Times New Roman" panose="02020603050405020304" pitchFamily="18" charset="0"/>
              </a:rPr>
              <a:t>8:40am </a:t>
            </a:r>
            <a:r>
              <a:rPr lang="en-GB" altLang="en-US" dirty="0">
                <a:latin typeface="Twinkl" panose="02000000000000000000" pitchFamily="2" charset="77"/>
                <a:ea typeface="Calibri" panose="020F0502020204030204" pitchFamily="34" charset="0"/>
                <a:cs typeface="Times New Roman" panose="02020603050405020304" pitchFamily="18" charset="0"/>
              </a:rPr>
              <a:t>to </a:t>
            </a:r>
            <a:r>
              <a:rPr lang="en-GB" altLang="en-US" dirty="0" smtClean="0">
                <a:latin typeface="Twinkl" panose="02000000000000000000" pitchFamily="2" charset="77"/>
                <a:ea typeface="Calibri" panose="020F0502020204030204" pitchFamily="34" charset="0"/>
                <a:cs typeface="Times New Roman" panose="02020603050405020304" pitchFamily="18" charset="0"/>
              </a:rPr>
              <a:t>11:30am. </a:t>
            </a:r>
            <a:r>
              <a:rPr lang="en-GB" altLang="en-US" dirty="0">
                <a:latin typeface="Twinkl" panose="02000000000000000000" pitchFamily="2" charset="77"/>
                <a:ea typeface="Calibri" panose="020F0502020204030204" pitchFamily="34" charset="0"/>
                <a:cs typeface="Times New Roman" panose="02020603050405020304" pitchFamily="18" charset="0"/>
              </a:rPr>
              <a:t>15 children will be invited on the Thursday and 15 on the Friday. This will help settle the children more quickly, in a calm environment. From Monday </a:t>
            </a:r>
            <a:r>
              <a:rPr lang="en-GB" altLang="en-US" dirty="0" smtClean="0">
                <a:latin typeface="Twinkl" panose="02000000000000000000" pitchFamily="2" charset="77"/>
                <a:ea typeface="Calibri" panose="020F0502020204030204" pitchFamily="34" charset="0"/>
                <a:cs typeface="Times New Roman" panose="02020603050405020304" pitchFamily="18" charset="0"/>
              </a:rPr>
              <a:t>8</a:t>
            </a:r>
            <a:r>
              <a:rPr lang="en-GB" altLang="en-US" baseline="30000" dirty="0" smtClean="0">
                <a:latin typeface="Twinkl" panose="02000000000000000000" pitchFamily="2" charset="77"/>
                <a:ea typeface="Calibri" panose="020F0502020204030204" pitchFamily="34" charset="0"/>
                <a:cs typeface="Times New Roman" panose="02020603050405020304" pitchFamily="18" charset="0"/>
              </a:rPr>
              <a:t>th</a:t>
            </a:r>
            <a:r>
              <a:rPr lang="en-GB" altLang="en-US" dirty="0">
                <a:latin typeface="Twinkl" panose="02000000000000000000" pitchFamily="2" charset="77"/>
                <a:ea typeface="Calibri" panose="020F0502020204030204" pitchFamily="34" charset="0"/>
                <a:cs typeface="Times New Roman" panose="02020603050405020304" pitchFamily="18" charset="0"/>
              </a:rPr>
              <a:t> </a:t>
            </a:r>
            <a:r>
              <a:rPr lang="en-GB" altLang="en-US" dirty="0" smtClean="0">
                <a:latin typeface="Twinkl" panose="02000000000000000000" pitchFamily="2" charset="77"/>
                <a:ea typeface="Calibri" panose="020F0502020204030204" pitchFamily="34" charset="0"/>
                <a:cs typeface="Times New Roman" panose="02020603050405020304" pitchFamily="18" charset="0"/>
              </a:rPr>
              <a:t>September, normal </a:t>
            </a:r>
            <a:r>
              <a:rPr lang="en-GB" altLang="en-US" dirty="0">
                <a:latin typeface="Twinkl" panose="02000000000000000000" pitchFamily="2" charset="77"/>
                <a:ea typeface="Calibri" panose="020F0502020204030204" pitchFamily="34" charset="0"/>
                <a:cs typeface="Times New Roman" panose="02020603050405020304" pitchFamily="18" charset="0"/>
              </a:rPr>
              <a:t>sessions will start. Entrance is from the </a:t>
            </a:r>
            <a:r>
              <a:rPr lang="en-GB" altLang="en-US" dirty="0" smtClean="0">
                <a:latin typeface="Twinkl" panose="02000000000000000000" pitchFamily="2" charset="77"/>
                <a:ea typeface="Calibri" panose="020F0502020204030204" pitchFamily="34" charset="0"/>
                <a:cs typeface="Times New Roman" panose="02020603050405020304" pitchFamily="18" charset="0"/>
              </a:rPr>
              <a:t>main school </a:t>
            </a:r>
            <a:r>
              <a:rPr lang="en-GB" altLang="en-US" dirty="0">
                <a:latin typeface="Twinkl" panose="02000000000000000000" pitchFamily="2" charset="77"/>
                <a:ea typeface="Calibri" panose="020F0502020204030204" pitchFamily="34" charset="0"/>
                <a:cs typeface="Times New Roman" panose="02020603050405020304" pitchFamily="18" charset="0"/>
              </a:rPr>
              <a:t>gate. Parents walk their children down to EYFS through the main </a:t>
            </a:r>
            <a:r>
              <a:rPr lang="en-GB" altLang="en-US" dirty="0" smtClean="0">
                <a:latin typeface="Twinkl" panose="02000000000000000000" pitchFamily="2" charset="77"/>
                <a:ea typeface="Calibri" panose="020F0502020204030204" pitchFamily="34" charset="0"/>
                <a:cs typeface="Times New Roman" panose="02020603050405020304" pitchFamily="18" charset="0"/>
              </a:rPr>
              <a:t>playground and will be greeted by Mrs </a:t>
            </a:r>
            <a:r>
              <a:rPr lang="en-GB" altLang="en-US" dirty="0" err="1" smtClean="0">
                <a:latin typeface="Twinkl" panose="02000000000000000000" pitchFamily="2" charset="77"/>
                <a:ea typeface="Calibri" panose="020F0502020204030204" pitchFamily="34" charset="0"/>
                <a:cs typeface="Times New Roman" panose="02020603050405020304" pitchFamily="18" charset="0"/>
              </a:rPr>
              <a:t>Smitham</a:t>
            </a:r>
            <a:r>
              <a:rPr lang="en-GB" altLang="en-US" dirty="0" smtClean="0">
                <a:latin typeface="Twinkl" panose="02000000000000000000" pitchFamily="2" charset="77"/>
                <a:ea typeface="Calibri" panose="020F0502020204030204" pitchFamily="34" charset="0"/>
                <a:cs typeface="Times New Roman" panose="02020603050405020304" pitchFamily="18" charset="0"/>
              </a:rPr>
              <a:t>. Pick up will be from the EYFS side entrance.</a:t>
            </a:r>
            <a:endParaRPr lang="en-GB" altLang="en-US" dirty="0">
              <a:latin typeface="Twinkl" panose="02000000000000000000" pitchFamily="2" charset="77"/>
              <a:ea typeface="Calibri" panose="020F0502020204030204" pitchFamily="34" charset="0"/>
              <a:cs typeface="Times New Roman" panose="02020603050405020304" pitchFamily="18" charset="0"/>
            </a:endParaRPr>
          </a:p>
          <a:p>
            <a:pPr>
              <a:lnSpc>
                <a:spcPct val="107000"/>
              </a:lnSpc>
              <a:spcAft>
                <a:spcPts val="800"/>
              </a:spcAft>
            </a:pPr>
            <a:r>
              <a:rPr lang="en-GB" altLang="en-US" b="1" dirty="0">
                <a:latin typeface="Twinkl" panose="02000000000000000000" pitchFamily="2" charset="77"/>
                <a:ea typeface="Calibri" panose="020F0502020204030204" pitchFamily="34" charset="0"/>
                <a:cs typeface="Times New Roman" panose="02020603050405020304" pitchFamily="18" charset="0"/>
              </a:rPr>
              <a:t>Reception: </a:t>
            </a:r>
            <a:r>
              <a:rPr lang="en-GB" altLang="en-US" dirty="0">
                <a:latin typeface="Twinkl" panose="02000000000000000000" pitchFamily="2" charset="77"/>
                <a:ea typeface="Calibri" panose="020F0502020204030204" pitchFamily="34" charset="0"/>
                <a:cs typeface="Times New Roman" panose="02020603050405020304" pitchFamily="18" charset="0"/>
              </a:rPr>
              <a:t>Reception starts at </a:t>
            </a:r>
            <a:r>
              <a:rPr lang="en-GB" altLang="en-US" dirty="0" smtClean="0">
                <a:latin typeface="Twinkl" panose="02000000000000000000" pitchFamily="2" charset="77"/>
                <a:ea typeface="Calibri" panose="020F0502020204030204" pitchFamily="34" charset="0"/>
                <a:cs typeface="Times New Roman" panose="02020603050405020304" pitchFamily="18" charset="0"/>
              </a:rPr>
              <a:t>8:40am </a:t>
            </a:r>
            <a:r>
              <a:rPr lang="en-GB" altLang="en-US" dirty="0">
                <a:latin typeface="Twinkl" panose="02000000000000000000" pitchFamily="2" charset="77"/>
                <a:ea typeface="Calibri" panose="020F0502020204030204" pitchFamily="34" charset="0"/>
                <a:cs typeface="Times New Roman" panose="02020603050405020304" pitchFamily="18" charset="0"/>
              </a:rPr>
              <a:t>on Thursday 4</a:t>
            </a:r>
            <a:r>
              <a:rPr lang="en-GB" altLang="en-US" baseline="30000" dirty="0">
                <a:latin typeface="Twinkl" panose="02000000000000000000" pitchFamily="2" charset="77"/>
                <a:ea typeface="Calibri" panose="020F0502020204030204" pitchFamily="34" charset="0"/>
                <a:cs typeface="Times New Roman" panose="02020603050405020304" pitchFamily="18" charset="0"/>
              </a:rPr>
              <a:t>th</a:t>
            </a:r>
            <a:r>
              <a:rPr lang="en-GB" altLang="en-US" dirty="0">
                <a:latin typeface="Twinkl" panose="02000000000000000000" pitchFamily="2" charset="77"/>
                <a:ea typeface="Calibri" panose="020F0502020204030204" pitchFamily="34" charset="0"/>
                <a:cs typeface="Times New Roman" panose="02020603050405020304" pitchFamily="18" charset="0"/>
              </a:rPr>
              <a:t> September. Children come through the main </a:t>
            </a:r>
            <a:r>
              <a:rPr lang="en-GB" altLang="en-US" dirty="0" smtClean="0">
                <a:latin typeface="Twinkl" panose="02000000000000000000" pitchFamily="2" charset="77"/>
                <a:ea typeface="Calibri" panose="020F0502020204030204" pitchFamily="34" charset="0"/>
                <a:cs typeface="Times New Roman" panose="02020603050405020304" pitchFamily="18" charset="0"/>
              </a:rPr>
              <a:t>school gate </a:t>
            </a:r>
            <a:r>
              <a:rPr lang="en-GB" altLang="en-US" dirty="0">
                <a:latin typeface="Twinkl" panose="02000000000000000000" pitchFamily="2" charset="77"/>
                <a:ea typeface="Calibri" panose="020F0502020204030204" pitchFamily="34" charset="0"/>
                <a:cs typeface="Times New Roman" panose="02020603050405020304" pitchFamily="18" charset="0"/>
              </a:rPr>
              <a:t>with their parents and will be greeted by Mrs Blackwell at the EYFS gate. They will be picked up at the gate at </a:t>
            </a:r>
            <a:r>
              <a:rPr lang="en-GB" altLang="en-US" dirty="0" smtClean="0">
                <a:latin typeface="Twinkl" panose="02000000000000000000" pitchFamily="2" charset="77"/>
                <a:ea typeface="Calibri" panose="020F0502020204030204" pitchFamily="34" charset="0"/>
                <a:cs typeface="Times New Roman" panose="02020603050405020304" pitchFamily="18" charset="0"/>
              </a:rPr>
              <a:t>3:10am.</a:t>
            </a:r>
            <a:endParaRPr lang="en-GB" altLang="en-US" b="1" dirty="0">
              <a:latin typeface="Twinkl" panose="02000000000000000000" pitchFamily="2" charset="77"/>
              <a:ea typeface="Calibri" panose="020F0502020204030204" pitchFamily="34" charset="0"/>
              <a:cs typeface="Times New Roman" panose="02020603050405020304" pitchFamily="18" charset="0"/>
            </a:endParaRPr>
          </a:p>
          <a:p>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p:txBody>
      </p:sp>
      <p:pic>
        <p:nvPicPr>
          <p:cNvPr id="12" name="Picture 11" descr="A group of people&#10;&#10;Description automatically generated with low confidence">
            <a:extLst>
              <a:ext uri="{FF2B5EF4-FFF2-40B4-BE49-F238E27FC236}">
                <a16:creationId xmlns:a16="http://schemas.microsoft.com/office/drawing/2014/main" id="{918AF937-7C92-A161-4665-4E7051AE0CE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66625" y="4827525"/>
            <a:ext cx="1302879" cy="1296121"/>
          </a:xfrm>
          <a:prstGeom prst="rect">
            <a:avLst/>
          </a:prstGeom>
        </p:spPr>
      </p:pic>
    </p:spTree>
    <p:extLst>
      <p:ext uri="{BB962C8B-B14F-4D97-AF65-F5344CB8AC3E}">
        <p14:creationId xmlns:p14="http://schemas.microsoft.com/office/powerpoint/2010/main" val="953185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20">
            <a:extLst>
              <a:ext uri="{FF2B5EF4-FFF2-40B4-BE49-F238E27FC236}">
                <a16:creationId xmlns:a16="http://schemas.microsoft.com/office/drawing/2014/main" id="{49251554-B55D-714B-F3EE-F03E8A03ED29}"/>
              </a:ext>
            </a:extLst>
          </p:cNvPr>
          <p:cNvSpPr>
            <a:spLocks noGrp="1"/>
          </p:cNvSpPr>
          <p:nvPr>
            <p:ph type="title"/>
          </p:nvPr>
        </p:nvSpPr>
        <p:spPr>
          <a:xfrm>
            <a:off x="457200" y="479425"/>
            <a:ext cx="8220075" cy="993775"/>
          </a:xfrm>
        </p:spPr>
        <p:txBody>
          <a:bodyPr/>
          <a:lstStyle/>
          <a:p>
            <a:pPr eaLnBrk="1" hangingPunct="1"/>
            <a:r>
              <a:rPr lang="en-GB" altLang="en-US" sz="3600" dirty="0">
                <a:solidFill>
                  <a:srgbClr val="23A7F9"/>
                </a:solidFill>
                <a:latin typeface="Twinkl" panose="02000000000000000000" pitchFamily="2" charset="77"/>
              </a:rPr>
              <a:t>Trays and Pegs/Objects from Home</a:t>
            </a:r>
          </a:p>
        </p:txBody>
      </p:sp>
      <p:sp>
        <p:nvSpPr>
          <p:cNvPr id="7" name="Content Placeholder 21">
            <a:extLst>
              <a:ext uri="{FF2B5EF4-FFF2-40B4-BE49-F238E27FC236}">
                <a16:creationId xmlns:a16="http://schemas.microsoft.com/office/drawing/2014/main" id="{D7401681-F022-34EB-9238-238F2781DF62}"/>
              </a:ext>
            </a:extLst>
          </p:cNvPr>
          <p:cNvSpPr txBox="1">
            <a:spLocks/>
          </p:cNvSpPr>
          <p:nvPr/>
        </p:nvSpPr>
        <p:spPr>
          <a:xfrm>
            <a:off x="755650" y="1514475"/>
            <a:ext cx="7632700" cy="4578350"/>
          </a:xfrm>
          <a:prstGeom prst="roundRect">
            <a:avLst>
              <a:gd name="adj" fmla="val 2583"/>
            </a:avLst>
          </a:prstGeom>
        </p:spPr>
        <p:txBody>
          <a:bodyPr lIns="108000" tIns="108000" rIns="108000" bIns="108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Aft>
                <a:spcPts val="800"/>
              </a:spcAft>
            </a:pPr>
            <a:r>
              <a:rPr lang="en-GB" altLang="en-US" sz="1600" b="1" dirty="0">
                <a:latin typeface="Twinkl" panose="02000000000000000000" pitchFamily="2" charset="77"/>
                <a:ea typeface="Calibri" panose="020F0502020204030204" pitchFamily="34" charset="0"/>
                <a:cs typeface="Times New Roman" panose="02020603050405020304" pitchFamily="18" charset="0"/>
              </a:rPr>
              <a:t>Trays and Pegs: </a:t>
            </a:r>
            <a:r>
              <a:rPr lang="en-GB" altLang="en-US" sz="1600" dirty="0">
                <a:latin typeface="Twinkl" panose="02000000000000000000" pitchFamily="2" charset="77"/>
                <a:ea typeface="Calibri" panose="020F0502020204030204" pitchFamily="34" charset="0"/>
                <a:cs typeface="Times New Roman" panose="02020603050405020304" pitchFamily="18" charset="0"/>
              </a:rPr>
              <a:t>Children will have a labelled peg for their coat/bag as well as a tray for their work</a:t>
            </a:r>
            <a:r>
              <a:rPr lang="en-GB" altLang="en-US" sz="1600" b="1" dirty="0">
                <a:latin typeface="Twinkl" panose="02000000000000000000" pitchFamily="2" charset="77"/>
                <a:ea typeface="Calibri" panose="020F0502020204030204" pitchFamily="34" charset="0"/>
                <a:cs typeface="Times New Roman" panose="02020603050405020304" pitchFamily="18" charset="0"/>
              </a:rPr>
              <a:t>.</a:t>
            </a:r>
          </a:p>
          <a:p>
            <a:pPr>
              <a:lnSpc>
                <a:spcPct val="107000"/>
              </a:lnSpc>
              <a:spcAft>
                <a:spcPts val="800"/>
              </a:spcAft>
            </a:pPr>
            <a:r>
              <a:rPr lang="en-GB" altLang="en-US" sz="1600" b="1" dirty="0">
                <a:latin typeface="Twinkl" panose="02000000000000000000" pitchFamily="2" charset="77"/>
                <a:ea typeface="Calibri" panose="020F0502020204030204" pitchFamily="34" charset="0"/>
                <a:cs typeface="Times New Roman" panose="02020603050405020304" pitchFamily="18" charset="0"/>
              </a:rPr>
              <a:t>Objects from home: </a:t>
            </a:r>
            <a:r>
              <a:rPr lang="en-GB" altLang="en-US" sz="1600" dirty="0">
                <a:latin typeface="Twinkl" panose="02000000000000000000" pitchFamily="2" charset="77"/>
                <a:ea typeface="Calibri" panose="020F0502020204030204" pitchFamily="34" charset="0"/>
                <a:cs typeface="Times New Roman" panose="02020603050405020304" pitchFamily="18" charset="0"/>
              </a:rPr>
              <a:t>We ask that all toys and personal belongings such as bracelets, soft toys, etc. stay at home. This is to prevent upset if things get lost or broken. We teach sharing and turn-taking with our own resources. Dummies are also not to be brought into Nursery for these same reasons and also the impact that they can have on a child’s speech. </a:t>
            </a:r>
          </a:p>
        </p:txBody>
      </p:sp>
      <p:pic>
        <p:nvPicPr>
          <p:cNvPr id="3" name="Picture 2" descr="Logo&#10;&#10;Description automatically generated with medium confidence">
            <a:extLst>
              <a:ext uri="{FF2B5EF4-FFF2-40B4-BE49-F238E27FC236}">
                <a16:creationId xmlns:a16="http://schemas.microsoft.com/office/drawing/2014/main" id="{7FE06E0E-157B-530B-4249-F86BD30570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753528" y="5005001"/>
            <a:ext cx="2547991" cy="677047"/>
          </a:xfrm>
          <a:prstGeom prst="rect">
            <a:avLst/>
          </a:prstGeom>
        </p:spPr>
      </p:pic>
    </p:spTree>
    <p:extLst>
      <p:ext uri="{BB962C8B-B14F-4D97-AF65-F5344CB8AC3E}">
        <p14:creationId xmlns:p14="http://schemas.microsoft.com/office/powerpoint/2010/main" val="4103020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0">
            <a:extLst>
              <a:ext uri="{FF2B5EF4-FFF2-40B4-BE49-F238E27FC236}">
                <a16:creationId xmlns:a16="http://schemas.microsoft.com/office/drawing/2014/main" id="{29F5AB8B-B66D-B912-F423-C1B1FABAF270}"/>
              </a:ext>
            </a:extLst>
          </p:cNvPr>
          <p:cNvSpPr>
            <a:spLocks noGrp="1"/>
          </p:cNvSpPr>
          <p:nvPr>
            <p:ph type="title"/>
          </p:nvPr>
        </p:nvSpPr>
        <p:spPr>
          <a:xfrm>
            <a:off x="457200" y="479425"/>
            <a:ext cx="8220075" cy="993775"/>
          </a:xfrm>
        </p:spPr>
        <p:txBody>
          <a:bodyPr/>
          <a:lstStyle/>
          <a:p>
            <a:pPr eaLnBrk="1" hangingPunct="1"/>
            <a:r>
              <a:rPr lang="en-GB" altLang="en-US" sz="3600">
                <a:solidFill>
                  <a:srgbClr val="23A7F9"/>
                </a:solidFill>
                <a:latin typeface="Twinkl" panose="02000000000000000000" pitchFamily="2" charset="77"/>
              </a:rPr>
              <a:t>Clothing</a:t>
            </a:r>
          </a:p>
        </p:txBody>
      </p:sp>
      <p:sp>
        <p:nvSpPr>
          <p:cNvPr id="9" name="Content Placeholder 21">
            <a:extLst>
              <a:ext uri="{FF2B5EF4-FFF2-40B4-BE49-F238E27FC236}">
                <a16:creationId xmlns:a16="http://schemas.microsoft.com/office/drawing/2014/main" id="{74BA9400-05B5-9C26-3F2E-DB4FA9C7C2B8}"/>
              </a:ext>
            </a:extLst>
          </p:cNvPr>
          <p:cNvSpPr txBox="1">
            <a:spLocks/>
          </p:cNvSpPr>
          <p:nvPr/>
        </p:nvSpPr>
        <p:spPr>
          <a:xfrm>
            <a:off x="755650" y="1514475"/>
            <a:ext cx="7632700" cy="4589463"/>
          </a:xfrm>
          <a:prstGeom prst="roundRect">
            <a:avLst>
              <a:gd name="adj" fmla="val 2583"/>
            </a:avLst>
          </a:prstGeom>
        </p:spPr>
        <p:txBody>
          <a:bodyPr lIns="108000" tIns="108000" rIns="108000" bIns="108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Aft>
                <a:spcPts val="800"/>
              </a:spcAft>
            </a:pPr>
            <a:r>
              <a:rPr lang="en-GB" altLang="en-US" sz="1600" b="1" dirty="0">
                <a:latin typeface="Twinkl" panose="02000000000000000000" pitchFamily="2" charset="77"/>
                <a:ea typeface="Calibri" panose="020F0502020204030204" pitchFamily="34" charset="0"/>
                <a:cs typeface="Times New Roman" panose="02020603050405020304" pitchFamily="18" charset="0"/>
              </a:rPr>
              <a:t>Clothing:</a:t>
            </a:r>
            <a:r>
              <a:rPr lang="en-GB" altLang="en-US" sz="1600" dirty="0">
                <a:latin typeface="Twinkl" panose="02000000000000000000" pitchFamily="2" charset="77"/>
                <a:ea typeface="Calibri" panose="020F0502020204030204" pitchFamily="34" charset="0"/>
                <a:cs typeface="Times New Roman" panose="02020603050405020304" pitchFamily="18" charset="0"/>
              </a:rPr>
              <a:t> At St Augustine’s, all children wear a school uniform. </a:t>
            </a:r>
          </a:p>
          <a:p>
            <a:pPr marL="0" indent="0">
              <a:lnSpc>
                <a:spcPct val="107000"/>
              </a:lnSpc>
              <a:spcAft>
                <a:spcPts val="800"/>
              </a:spcAft>
              <a:buNone/>
            </a:pPr>
            <a:r>
              <a:rPr lang="en-GB" altLang="en-US" sz="1600" dirty="0">
                <a:latin typeface="Twinkl" panose="02000000000000000000" pitchFamily="2" charset="77"/>
                <a:ea typeface="Calibri" panose="020F0502020204030204" pitchFamily="34" charset="0"/>
                <a:cs typeface="Times New Roman" panose="02020603050405020304" pitchFamily="18" charset="0"/>
              </a:rPr>
              <a:t>In Nursery,  this consists of navy joggers or shorts, a white polo t-shirt and a yellow jumper. Shoes must be closed shoes (no sandals) and no laces. </a:t>
            </a:r>
          </a:p>
          <a:p>
            <a:pPr marL="0" indent="0">
              <a:lnSpc>
                <a:spcPct val="107000"/>
              </a:lnSpc>
              <a:spcAft>
                <a:spcPts val="800"/>
              </a:spcAft>
              <a:buNone/>
            </a:pPr>
            <a:r>
              <a:rPr lang="en-GB" altLang="en-US" sz="1600" dirty="0">
                <a:solidFill>
                  <a:schemeClr val="tx1"/>
                </a:solidFill>
                <a:latin typeface="Twinkl" panose="02000000000000000000" pitchFamily="2" charset="77"/>
                <a:ea typeface="Calibri" panose="020F0502020204030204" pitchFamily="34" charset="0"/>
                <a:cs typeface="Times New Roman" panose="02020603050405020304" pitchFamily="18" charset="0"/>
              </a:rPr>
              <a:t>Please ensure that all clothing that your child wears or brings into school, is clearly named.</a:t>
            </a:r>
          </a:p>
          <a:p>
            <a:pPr marL="0" indent="0">
              <a:lnSpc>
                <a:spcPct val="107000"/>
              </a:lnSpc>
              <a:spcAft>
                <a:spcPts val="800"/>
              </a:spcAft>
              <a:buNone/>
            </a:pPr>
            <a:r>
              <a:rPr lang="en-GB" altLang="en-US" sz="1600" dirty="0">
                <a:solidFill>
                  <a:schemeClr val="tx1"/>
                </a:solidFill>
                <a:latin typeface="Twinkl" panose="02000000000000000000" pitchFamily="2" charset="77"/>
                <a:ea typeface="Calibri" panose="020F0502020204030204" pitchFamily="34" charset="0"/>
                <a:cs typeface="Times New Roman" panose="02020603050405020304" pitchFamily="18" charset="0"/>
              </a:rPr>
              <a:t>Earrings must be stud earrings, no hoops or dangles.</a:t>
            </a:r>
          </a:p>
          <a:p>
            <a:pPr marL="0" indent="0">
              <a:lnSpc>
                <a:spcPct val="107000"/>
              </a:lnSpc>
              <a:spcAft>
                <a:spcPts val="800"/>
              </a:spcAft>
              <a:buNone/>
            </a:pPr>
            <a:r>
              <a:rPr lang="en-GB" altLang="en-US" sz="1600" dirty="0">
                <a:solidFill>
                  <a:schemeClr val="tx1"/>
                </a:solidFill>
                <a:latin typeface="Twinkl" panose="02000000000000000000" pitchFamily="2" charset="77"/>
                <a:ea typeface="Calibri" panose="020F0502020204030204" pitchFamily="34" charset="0"/>
                <a:cs typeface="Times New Roman" panose="02020603050405020304" pitchFamily="18" charset="0"/>
              </a:rPr>
              <a:t>Preloved uniform is available to buy.</a:t>
            </a: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a:p>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p:txBody>
      </p:sp>
      <p:pic>
        <p:nvPicPr>
          <p:cNvPr id="3" name="Picture 2" descr="Logo&#10;&#10;Description automatically generated with medium confidence">
            <a:extLst>
              <a:ext uri="{FF2B5EF4-FFF2-40B4-BE49-F238E27FC236}">
                <a16:creationId xmlns:a16="http://schemas.microsoft.com/office/drawing/2014/main" id="{1CDB2C72-DB8A-4EFC-6EBA-3BF877F2453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90363" y="4504937"/>
            <a:ext cx="1160149" cy="2237777"/>
          </a:xfrm>
          <a:prstGeom prst="rect">
            <a:avLst/>
          </a:prstGeom>
        </p:spPr>
      </p:pic>
      <p:pic>
        <p:nvPicPr>
          <p:cNvPr id="10" name="Picture 9">
            <a:extLst>
              <a:ext uri="{FF2B5EF4-FFF2-40B4-BE49-F238E27FC236}">
                <a16:creationId xmlns:a16="http://schemas.microsoft.com/office/drawing/2014/main" id="{2CF271ED-3DB5-A320-8447-07E05EF7757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668288" y="4569898"/>
            <a:ext cx="1160149" cy="2107855"/>
          </a:xfrm>
          <a:prstGeom prst="rect">
            <a:avLst/>
          </a:prstGeom>
        </p:spPr>
      </p:pic>
    </p:spTree>
    <p:extLst>
      <p:ext uri="{BB962C8B-B14F-4D97-AF65-F5344CB8AC3E}">
        <p14:creationId xmlns:p14="http://schemas.microsoft.com/office/powerpoint/2010/main" val="201790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59F34-375F-0571-F6D0-97600913F28E}"/>
              </a:ext>
            </a:extLst>
          </p:cNvPr>
          <p:cNvSpPr>
            <a:spLocks noGrp="1"/>
          </p:cNvSpPr>
          <p:nvPr>
            <p:ph type="title"/>
          </p:nvPr>
        </p:nvSpPr>
        <p:spPr>
          <a:xfrm>
            <a:off x="457198" y="452761"/>
            <a:ext cx="8220075" cy="2272471"/>
          </a:xfrm>
        </p:spPr>
        <p:txBody>
          <a:bodyPr/>
          <a:lstStyle/>
          <a:p>
            <a:r>
              <a:rPr lang="en-GB" sz="1800" b="0" dirty="0"/>
              <a:t>In Reception, the uniform policy can be found on the website under uniform policy.</a:t>
            </a:r>
            <a:r>
              <a:rPr lang="en-GB" sz="1800" dirty="0"/>
              <a:t/>
            </a:r>
            <a:br>
              <a:rPr lang="en-GB" sz="1800" dirty="0"/>
            </a:br>
            <a:endParaRPr lang="en-GB" sz="1800" dirty="0"/>
          </a:p>
        </p:txBody>
      </p:sp>
      <p:pic>
        <p:nvPicPr>
          <p:cNvPr id="4" name="Picture 3">
            <a:extLst>
              <a:ext uri="{FF2B5EF4-FFF2-40B4-BE49-F238E27FC236}">
                <a16:creationId xmlns:a16="http://schemas.microsoft.com/office/drawing/2014/main" id="{556A3AB4-47F8-3E67-EE6A-4BCAD4024CBF}"/>
              </a:ext>
            </a:extLst>
          </p:cNvPr>
          <p:cNvPicPr>
            <a:picLocks noChangeAspect="1"/>
          </p:cNvPicPr>
          <p:nvPr/>
        </p:nvPicPr>
        <p:blipFill>
          <a:blip r:embed="rId2"/>
          <a:stretch>
            <a:fillRect/>
          </a:stretch>
        </p:blipFill>
        <p:spPr>
          <a:xfrm>
            <a:off x="2483966" y="1716514"/>
            <a:ext cx="3719744" cy="2272471"/>
          </a:xfrm>
          <a:prstGeom prst="rect">
            <a:avLst/>
          </a:prstGeom>
        </p:spPr>
      </p:pic>
      <p:pic>
        <p:nvPicPr>
          <p:cNvPr id="6" name="Picture 5">
            <a:extLst>
              <a:ext uri="{FF2B5EF4-FFF2-40B4-BE49-F238E27FC236}">
                <a16:creationId xmlns:a16="http://schemas.microsoft.com/office/drawing/2014/main" id="{139A5995-AEF3-337B-EA8C-D4A0C190EDF1}"/>
              </a:ext>
            </a:extLst>
          </p:cNvPr>
          <p:cNvPicPr>
            <a:picLocks noChangeAspect="1"/>
          </p:cNvPicPr>
          <p:nvPr/>
        </p:nvPicPr>
        <p:blipFill>
          <a:blip r:embed="rId3"/>
          <a:stretch>
            <a:fillRect/>
          </a:stretch>
        </p:blipFill>
        <p:spPr>
          <a:xfrm>
            <a:off x="2483967" y="4124816"/>
            <a:ext cx="3719744" cy="1950649"/>
          </a:xfrm>
          <a:prstGeom prst="rect">
            <a:avLst/>
          </a:prstGeom>
        </p:spPr>
      </p:pic>
    </p:spTree>
    <p:extLst>
      <p:ext uri="{BB962C8B-B14F-4D97-AF65-F5344CB8AC3E}">
        <p14:creationId xmlns:p14="http://schemas.microsoft.com/office/powerpoint/2010/main" val="35054627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0">
            <a:extLst>
              <a:ext uri="{FF2B5EF4-FFF2-40B4-BE49-F238E27FC236}">
                <a16:creationId xmlns:a16="http://schemas.microsoft.com/office/drawing/2014/main" id="{B2F14E54-FD4E-2576-56BE-D9095C2FDB44}"/>
              </a:ext>
            </a:extLst>
          </p:cNvPr>
          <p:cNvSpPr>
            <a:spLocks noGrp="1"/>
          </p:cNvSpPr>
          <p:nvPr>
            <p:ph type="title"/>
          </p:nvPr>
        </p:nvSpPr>
        <p:spPr>
          <a:xfrm>
            <a:off x="457200" y="479425"/>
            <a:ext cx="8220075" cy="993775"/>
          </a:xfrm>
        </p:spPr>
        <p:txBody>
          <a:bodyPr/>
          <a:lstStyle/>
          <a:p>
            <a:pPr eaLnBrk="1" hangingPunct="1"/>
            <a:r>
              <a:rPr lang="en-GB" altLang="en-US" sz="3600">
                <a:solidFill>
                  <a:srgbClr val="23A7F9"/>
                </a:solidFill>
                <a:latin typeface="Twinkl" panose="02000000000000000000" pitchFamily="2" charset="77"/>
              </a:rPr>
              <a:t>Food and Drink</a:t>
            </a:r>
          </a:p>
        </p:txBody>
      </p:sp>
      <p:sp>
        <p:nvSpPr>
          <p:cNvPr id="9" name="Content Placeholder 21">
            <a:extLst>
              <a:ext uri="{FF2B5EF4-FFF2-40B4-BE49-F238E27FC236}">
                <a16:creationId xmlns:a16="http://schemas.microsoft.com/office/drawing/2014/main" id="{12BDDAFF-4DE9-FDCD-DD2E-BA427B05052C}"/>
              </a:ext>
            </a:extLst>
          </p:cNvPr>
          <p:cNvSpPr txBox="1">
            <a:spLocks/>
          </p:cNvSpPr>
          <p:nvPr/>
        </p:nvSpPr>
        <p:spPr>
          <a:xfrm>
            <a:off x="755650" y="1514475"/>
            <a:ext cx="7632700" cy="4578350"/>
          </a:xfrm>
          <a:prstGeom prst="roundRect">
            <a:avLst>
              <a:gd name="adj" fmla="val 2583"/>
            </a:avLst>
          </a:prstGeom>
        </p:spPr>
        <p:txBody>
          <a:bodyPr lIns="108000" tIns="108000" rIns="108000" bIns="108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Aft>
                <a:spcPts val="800"/>
              </a:spcAft>
              <a:defRPr/>
            </a:pPr>
            <a:r>
              <a:rPr lang="en-GB" sz="1600" b="1" dirty="0">
                <a:latin typeface="Twinkl" panose="02000000000000000000" pitchFamily="2" charset="77"/>
                <a:ea typeface="Calibri" panose="020F0502020204030204" pitchFamily="34" charset="0"/>
                <a:cs typeface="Times New Roman" panose="02020603050405020304" pitchFamily="18" charset="0"/>
              </a:rPr>
              <a:t>Lunch:</a:t>
            </a:r>
            <a:r>
              <a:rPr lang="en-GB" sz="1600" dirty="0">
                <a:latin typeface="Twinkl" panose="02000000000000000000" pitchFamily="2" charset="77"/>
                <a:ea typeface="Calibri" panose="020F0502020204030204" pitchFamily="34" charset="0"/>
                <a:cs typeface="Times New Roman" panose="02020603050405020304" pitchFamily="18" charset="0"/>
              </a:rPr>
              <a:t> At lunch time, your child can have a packed lunch prepared at home and brought into school, or a school dinner. All Reception and key stage 1 children are entitled to a free school meal each day. There will be a selection of different meals available each day for your child to choose from. Vegetarian options are always available. Please let us know if your child has any other dietary restrictions or requirements.</a:t>
            </a:r>
          </a:p>
          <a:p>
            <a:pPr>
              <a:lnSpc>
                <a:spcPct val="107000"/>
              </a:lnSpc>
              <a:spcAft>
                <a:spcPts val="800"/>
              </a:spcAft>
              <a:defRPr/>
            </a:pPr>
            <a:r>
              <a:rPr lang="en-GB" sz="1600" dirty="0">
                <a:latin typeface="Twinkl" panose="02000000000000000000" pitchFamily="2" charset="77"/>
                <a:ea typeface="Calibri" panose="020F0502020204030204" pitchFamily="34" charset="0"/>
                <a:cs typeface="Times New Roman" panose="02020603050405020304" pitchFamily="18" charset="0"/>
              </a:rPr>
              <a:t>Packed lunches should support </a:t>
            </a:r>
            <a:r>
              <a:rPr lang="en-GB" sz="1600" dirty="0" smtClean="0">
                <a:latin typeface="Twinkl" panose="02000000000000000000" pitchFamily="2" charset="77"/>
                <a:ea typeface="Calibri" panose="020F0502020204030204" pitchFamily="34" charset="0"/>
                <a:cs typeface="Times New Roman" panose="02020603050405020304" pitchFamily="18" charset="0"/>
              </a:rPr>
              <a:t>healthy eating. Please </a:t>
            </a:r>
            <a:r>
              <a:rPr lang="en-GB" sz="1600" dirty="0">
                <a:latin typeface="Twinkl" panose="02000000000000000000" pitchFamily="2" charset="77"/>
                <a:ea typeface="Calibri" panose="020F0502020204030204" pitchFamily="34" charset="0"/>
                <a:cs typeface="Times New Roman" panose="02020603050405020304" pitchFamily="18" charset="0"/>
              </a:rPr>
              <a:t>note that our school is a ‘nut free’ zone which means that all types of nuts are banned. Also note that fizzy drinks/sweets/chocolate are not allowed in school lunches.</a:t>
            </a:r>
          </a:p>
          <a:p>
            <a:pPr>
              <a:lnSpc>
                <a:spcPct val="107000"/>
              </a:lnSpc>
              <a:spcAft>
                <a:spcPts val="800"/>
              </a:spcAft>
              <a:defRPr/>
            </a:pPr>
            <a:r>
              <a:rPr lang="en-GB" sz="1600" b="1" dirty="0">
                <a:latin typeface="Twinkl" panose="02000000000000000000" pitchFamily="2" charset="77"/>
                <a:ea typeface="Calibri" panose="020F0502020204030204" pitchFamily="34" charset="0"/>
                <a:cs typeface="Times New Roman" panose="02020603050405020304" pitchFamily="18" charset="0"/>
              </a:rPr>
              <a:t>Snacks:</a:t>
            </a:r>
            <a:r>
              <a:rPr lang="en-GB" sz="1600" dirty="0">
                <a:latin typeface="Twinkl" panose="02000000000000000000" pitchFamily="2" charset="77"/>
                <a:ea typeface="Calibri" panose="020F0502020204030204" pitchFamily="34" charset="0"/>
                <a:cs typeface="Times New Roman" panose="02020603050405020304" pitchFamily="18" charset="0"/>
              </a:rPr>
              <a:t> Children will receive a free piece of fruit during the day. </a:t>
            </a:r>
          </a:p>
          <a:p>
            <a:pPr>
              <a:lnSpc>
                <a:spcPct val="107000"/>
              </a:lnSpc>
              <a:spcAft>
                <a:spcPts val="800"/>
              </a:spcAft>
              <a:defRPr/>
            </a:pPr>
            <a:r>
              <a:rPr lang="en-GB" sz="1600" b="1" dirty="0">
                <a:latin typeface="Twinkl" panose="02000000000000000000" pitchFamily="2" charset="77"/>
                <a:ea typeface="Calibri" panose="020F0502020204030204" pitchFamily="34" charset="0"/>
                <a:cs typeface="Times New Roman" panose="02020603050405020304" pitchFamily="18" charset="0"/>
              </a:rPr>
              <a:t>Drinks:</a:t>
            </a:r>
            <a:r>
              <a:rPr lang="en-GB" sz="1600" dirty="0">
                <a:latin typeface="Twinkl" panose="02000000000000000000" pitchFamily="2" charset="77"/>
                <a:ea typeface="Calibri" panose="020F0502020204030204" pitchFamily="34" charset="0"/>
                <a:cs typeface="Times New Roman" panose="02020603050405020304" pitchFamily="18" charset="0"/>
              </a:rPr>
              <a:t> Children can bring in a water bottle that is accessible throughout the day. Please fill this bottle with water, no juice or fizzy drinks.</a:t>
            </a:r>
            <a:endParaRPr lang="en-GB" sz="1400" dirty="0">
              <a:latin typeface="Twinkl" panose="02000000000000000000" pitchFamily="2" charset="77"/>
              <a:ea typeface="Calibri" panose="020F0502020204030204" pitchFamily="34" charset="0"/>
              <a:cs typeface="Times New Roman" panose="02020603050405020304" pitchFamily="18" charset="0"/>
            </a:endParaRPr>
          </a:p>
        </p:txBody>
      </p:sp>
      <p:pic>
        <p:nvPicPr>
          <p:cNvPr id="3" name="Picture 2" descr="A picture containing orange&#10;&#10;Description automatically generated">
            <a:extLst>
              <a:ext uri="{FF2B5EF4-FFF2-40B4-BE49-F238E27FC236}">
                <a16:creationId xmlns:a16="http://schemas.microsoft.com/office/drawing/2014/main" id="{869092A4-F52C-4E82-3365-57DB887FFF9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46385" y="305304"/>
            <a:ext cx="1397415" cy="1167896"/>
          </a:xfrm>
          <a:prstGeom prst="rect">
            <a:avLst/>
          </a:prstGeom>
        </p:spPr>
      </p:pic>
      <p:pic>
        <p:nvPicPr>
          <p:cNvPr id="10" name="Picture 9">
            <a:extLst>
              <a:ext uri="{FF2B5EF4-FFF2-40B4-BE49-F238E27FC236}">
                <a16:creationId xmlns:a16="http://schemas.microsoft.com/office/drawing/2014/main" id="{B97D512C-DB6A-E12C-A3E3-8E89977A147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00200" y="305304"/>
            <a:ext cx="1352898" cy="1167896"/>
          </a:xfrm>
          <a:prstGeom prst="rect">
            <a:avLst/>
          </a:prstGeom>
        </p:spPr>
      </p:pic>
    </p:spTree>
    <p:extLst>
      <p:ext uri="{BB962C8B-B14F-4D97-AF65-F5344CB8AC3E}">
        <p14:creationId xmlns:p14="http://schemas.microsoft.com/office/powerpoint/2010/main" val="3986040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20">
            <a:extLst>
              <a:ext uri="{FF2B5EF4-FFF2-40B4-BE49-F238E27FC236}">
                <a16:creationId xmlns:a16="http://schemas.microsoft.com/office/drawing/2014/main" id="{A216827D-0715-56CD-0C50-9B9358A40504}"/>
              </a:ext>
            </a:extLst>
          </p:cNvPr>
          <p:cNvSpPr>
            <a:spLocks noGrp="1"/>
          </p:cNvSpPr>
          <p:nvPr>
            <p:ph type="title"/>
          </p:nvPr>
        </p:nvSpPr>
        <p:spPr>
          <a:xfrm>
            <a:off x="457200" y="479425"/>
            <a:ext cx="8220075" cy="993775"/>
          </a:xfrm>
        </p:spPr>
        <p:txBody>
          <a:bodyPr/>
          <a:lstStyle/>
          <a:p>
            <a:pPr eaLnBrk="1" hangingPunct="1"/>
            <a:r>
              <a:rPr lang="en-GB" altLang="en-US" sz="3600" dirty="0">
                <a:solidFill>
                  <a:srgbClr val="23A7F9"/>
                </a:solidFill>
                <a:latin typeface="Twinkl" panose="02000000000000000000" pitchFamily="2" charset="77"/>
              </a:rPr>
              <a:t>Health</a:t>
            </a:r>
          </a:p>
        </p:txBody>
      </p:sp>
      <p:sp>
        <p:nvSpPr>
          <p:cNvPr id="16" name="Content Placeholder 21">
            <a:extLst>
              <a:ext uri="{FF2B5EF4-FFF2-40B4-BE49-F238E27FC236}">
                <a16:creationId xmlns:a16="http://schemas.microsoft.com/office/drawing/2014/main" id="{F3872675-4C83-15FF-3DC3-0C3EFAE649B3}"/>
              </a:ext>
            </a:extLst>
          </p:cNvPr>
          <p:cNvSpPr txBox="1">
            <a:spLocks/>
          </p:cNvSpPr>
          <p:nvPr/>
        </p:nvSpPr>
        <p:spPr>
          <a:xfrm>
            <a:off x="750887" y="1329869"/>
            <a:ext cx="7632700" cy="4578350"/>
          </a:xfrm>
          <a:prstGeom prst="roundRect">
            <a:avLst>
              <a:gd name="adj" fmla="val 2583"/>
            </a:avLst>
          </a:prstGeom>
        </p:spPr>
        <p:txBody>
          <a:bodyPr lIns="108000" tIns="108000" rIns="108000" bIns="108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Aft>
                <a:spcPts val="800"/>
              </a:spcAft>
            </a:pPr>
            <a:r>
              <a:rPr lang="en-GB" altLang="en-US" sz="1600" b="1" dirty="0">
                <a:latin typeface="Twinkl" panose="02000000000000000000" pitchFamily="2" charset="77"/>
                <a:ea typeface="Calibri" panose="020F0502020204030204" pitchFamily="34" charset="0"/>
                <a:cs typeface="Times New Roman" panose="02020603050405020304" pitchFamily="18" charset="0"/>
              </a:rPr>
              <a:t>Health:</a:t>
            </a:r>
            <a:r>
              <a:rPr lang="en-GB" altLang="en-US" sz="1600" dirty="0">
                <a:latin typeface="Twinkl" panose="02000000000000000000" pitchFamily="2" charset="77"/>
                <a:ea typeface="Calibri" panose="020F0502020204030204" pitchFamily="34" charset="0"/>
                <a:cs typeface="Times New Roman" panose="02020603050405020304" pitchFamily="18" charset="0"/>
              </a:rPr>
              <a:t> </a:t>
            </a: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Staff need to be aware of your child’s medical background, in particular any allergies (e.g. bee stings, dairy food), any dietary restrictions (e.g. vegetarian or Halal) and any medical conditions that are important for us to know (e.g. asthma or eczema).</a:t>
            </a: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a:p>
            <a:r>
              <a:rPr lang="en-GB" sz="1600" dirty="0"/>
              <a:t>Children can suddenly become ill and therefore it is important that we know we can contact you or another adult relative/friend at all times. It is useful if your emergency contact lives near to school, so it may be more appropriate to choose a friend instead of a family member for us to contact if we cannot reach you.</a:t>
            </a:r>
          </a:p>
          <a:p>
            <a:r>
              <a:rPr lang="en-GB" sz="1600" dirty="0"/>
              <a:t>Please ensure that the school is kept up to date with your contact details. If your child is unable to attend school due to illness, please use </a:t>
            </a:r>
            <a:r>
              <a:rPr lang="en-GB" sz="1600" dirty="0" err="1"/>
              <a:t>Studybugs</a:t>
            </a:r>
            <a:r>
              <a:rPr lang="en-GB" sz="1600" dirty="0"/>
              <a:t> to let us know.</a:t>
            </a:r>
          </a:p>
          <a:p>
            <a:pPr marL="0" indent="0">
              <a:buNone/>
            </a:pP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p:txBody>
      </p:sp>
      <p:pic>
        <p:nvPicPr>
          <p:cNvPr id="17" name="Picture 1">
            <a:extLst>
              <a:ext uri="{FF2B5EF4-FFF2-40B4-BE49-F238E27FC236}">
                <a16:creationId xmlns:a16="http://schemas.microsoft.com/office/drawing/2014/main" id="{3674FAD2-625F-AA71-D6F4-318CE9EAD82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448" y="4571999"/>
            <a:ext cx="1548139" cy="1638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2279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fade">
                                      <p:cBhvr>
                                        <p:cTn id="7" dur="5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xEl>
                                              <p:pRg st="1" end="1"/>
                                            </p:txEl>
                                          </p:spTgt>
                                        </p:tgtEl>
                                        <p:attrNameLst>
                                          <p:attrName>style.visibility</p:attrName>
                                        </p:attrNameLst>
                                      </p:cBhvr>
                                      <p:to>
                                        <p:strVal val="visible"/>
                                      </p:to>
                                    </p:set>
                                    <p:animEffect transition="in" filter="fade">
                                      <p:cBhvr>
                                        <p:cTn id="12" dur="500"/>
                                        <p:tgtEl>
                                          <p:spTgt spid="1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xEl>
                                              <p:pRg st="2" end="2"/>
                                            </p:txEl>
                                          </p:spTgt>
                                        </p:tgtEl>
                                        <p:attrNameLst>
                                          <p:attrName>style.visibility</p:attrName>
                                        </p:attrNameLst>
                                      </p:cBhvr>
                                      <p:to>
                                        <p:strVal val="visible"/>
                                      </p:to>
                                    </p:set>
                                    <p:animEffect transition="in" filter="fade">
                                      <p:cBhvr>
                                        <p:cTn id="17" dur="500"/>
                                        <p:tgtEl>
                                          <p:spTgt spid="1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20">
            <a:extLst>
              <a:ext uri="{FF2B5EF4-FFF2-40B4-BE49-F238E27FC236}">
                <a16:creationId xmlns:a16="http://schemas.microsoft.com/office/drawing/2014/main" id="{48E50F49-D0D2-45CE-0443-39A758858D16}"/>
              </a:ext>
            </a:extLst>
          </p:cNvPr>
          <p:cNvSpPr>
            <a:spLocks noGrp="1"/>
          </p:cNvSpPr>
          <p:nvPr>
            <p:ph type="title"/>
          </p:nvPr>
        </p:nvSpPr>
        <p:spPr>
          <a:xfrm>
            <a:off x="457200" y="479425"/>
            <a:ext cx="8220075" cy="993775"/>
          </a:xfrm>
        </p:spPr>
        <p:txBody>
          <a:bodyPr/>
          <a:lstStyle/>
          <a:p>
            <a:r>
              <a:rPr lang="en-GB" dirty="0">
                <a:solidFill>
                  <a:srgbClr val="4DB1E3"/>
                </a:solidFill>
              </a:rPr>
              <a:t>Helping Your Child to Settle</a:t>
            </a:r>
            <a:endParaRPr lang="en-GB" altLang="en-US" sz="3600" dirty="0">
              <a:solidFill>
                <a:srgbClr val="4DB1E3"/>
              </a:solidFill>
              <a:latin typeface="Twinkl" panose="02000000000000000000" pitchFamily="2" charset="77"/>
            </a:endParaRPr>
          </a:p>
        </p:txBody>
      </p:sp>
      <p:sp>
        <p:nvSpPr>
          <p:cNvPr id="7" name="Content Placeholder 21">
            <a:extLst>
              <a:ext uri="{FF2B5EF4-FFF2-40B4-BE49-F238E27FC236}">
                <a16:creationId xmlns:a16="http://schemas.microsoft.com/office/drawing/2014/main" id="{BAFF5A5C-E50D-7469-EE83-DA2FECE6C608}"/>
              </a:ext>
            </a:extLst>
          </p:cNvPr>
          <p:cNvSpPr txBox="1">
            <a:spLocks/>
          </p:cNvSpPr>
          <p:nvPr/>
        </p:nvSpPr>
        <p:spPr>
          <a:xfrm>
            <a:off x="755650" y="1514475"/>
            <a:ext cx="7632700" cy="4578350"/>
          </a:xfrm>
          <a:prstGeom prst="roundRect">
            <a:avLst>
              <a:gd name="adj" fmla="val 2583"/>
            </a:avLst>
          </a:prstGeom>
        </p:spPr>
        <p:txBody>
          <a:bodyPr lIns="108000" tIns="108000" rIns="108000" bIns="108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dirty="0"/>
              <a:t>These are a few ways that you can prepare your child for the first few weeks at school:</a:t>
            </a:r>
            <a:endParaRPr lang="en-GB" sz="1600" dirty="0"/>
          </a:p>
          <a:p>
            <a:pPr>
              <a:lnSpc>
                <a:spcPct val="100000"/>
              </a:lnSpc>
            </a:pPr>
            <a:r>
              <a:rPr lang="en-GB" dirty="0"/>
              <a:t>Ensure that they can dress and undress themselves.</a:t>
            </a:r>
          </a:p>
          <a:p>
            <a:pPr fontAlgn="base">
              <a:lnSpc>
                <a:spcPct val="100000"/>
              </a:lnSpc>
            </a:pPr>
            <a:r>
              <a:rPr lang="en-GB" dirty="0"/>
              <a:t>Help them to master basic cutlery skills.</a:t>
            </a:r>
          </a:p>
          <a:p>
            <a:pPr fontAlgn="base">
              <a:lnSpc>
                <a:spcPct val="100000"/>
              </a:lnSpc>
            </a:pPr>
            <a:r>
              <a:rPr lang="en-GB" dirty="0"/>
              <a:t>Think about packaging in lunchboxes, for example, yoghurt tubes can be tricky to open.</a:t>
            </a:r>
          </a:p>
          <a:p>
            <a:pPr fontAlgn="base">
              <a:lnSpc>
                <a:spcPct val="100000"/>
              </a:lnSpc>
            </a:pPr>
            <a:r>
              <a:rPr lang="en-GB" dirty="0"/>
              <a:t>Help them to be independent with their toileting skills.</a:t>
            </a:r>
          </a:p>
          <a:p>
            <a:pPr fontAlgn="base">
              <a:lnSpc>
                <a:spcPct val="100000"/>
              </a:lnSpc>
            </a:pPr>
            <a:r>
              <a:rPr lang="en-GB" dirty="0"/>
              <a:t>Encourage them to sit and listen to stories.</a:t>
            </a:r>
          </a:p>
          <a:p>
            <a:pPr fontAlgn="base">
              <a:lnSpc>
                <a:spcPct val="100000"/>
              </a:lnSpc>
            </a:pPr>
            <a:r>
              <a:rPr lang="en-GB" dirty="0"/>
              <a:t>Help them to develop the confidence to communicate </a:t>
            </a:r>
            <a:br>
              <a:rPr lang="en-GB" dirty="0"/>
            </a:br>
            <a:r>
              <a:rPr lang="en-GB" dirty="0"/>
              <a:t>with new people.</a:t>
            </a:r>
          </a:p>
          <a:p>
            <a:pPr fontAlgn="base">
              <a:lnSpc>
                <a:spcPct val="100000"/>
              </a:lnSpc>
            </a:pPr>
            <a:r>
              <a:rPr lang="en-GB" dirty="0"/>
              <a:t>Practise sharing and taking turns.</a:t>
            </a:r>
          </a:p>
        </p:txBody>
      </p:sp>
      <p:pic>
        <p:nvPicPr>
          <p:cNvPr id="3" name="Picture 2">
            <a:extLst>
              <a:ext uri="{FF2B5EF4-FFF2-40B4-BE49-F238E27FC236}">
                <a16:creationId xmlns:a16="http://schemas.microsoft.com/office/drawing/2014/main" id="{80B15DD4-EC62-1465-0BB7-BDEE454C93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34943" y="4544864"/>
            <a:ext cx="2447082" cy="1547961"/>
          </a:xfrm>
          <a:prstGeom prst="rect">
            <a:avLst/>
          </a:prstGeom>
        </p:spPr>
      </p:pic>
    </p:spTree>
    <p:extLst>
      <p:ext uri="{BB962C8B-B14F-4D97-AF65-F5344CB8AC3E}">
        <p14:creationId xmlns:p14="http://schemas.microsoft.com/office/powerpoint/2010/main" val="2806861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fade">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fade">
                                      <p:cBhvr>
                                        <p:cTn id="27" dur="500"/>
                                        <p:tgtEl>
                                          <p:spTgt spid="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fade">
                                      <p:cBhvr>
                                        <p:cTn id="32" dur="500"/>
                                        <p:tgtEl>
                                          <p:spTgt spid="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animEffect transition="in" filter="fade">
                                      <p:cBhvr>
                                        <p:cTn id="37" dur="500"/>
                                        <p:tgtEl>
                                          <p:spTgt spid="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7">
                                            <p:txEl>
                                              <p:pRg st="7" end="7"/>
                                            </p:txEl>
                                          </p:spTgt>
                                        </p:tgtEl>
                                        <p:attrNameLst>
                                          <p:attrName>style.visibility</p:attrName>
                                        </p:attrNameLst>
                                      </p:cBhvr>
                                      <p:to>
                                        <p:strVal val="visible"/>
                                      </p:to>
                                    </p:set>
                                    <p:animEffect transition="in" filter="fade">
                                      <p:cBhvr>
                                        <p:cTn id="42" dur="50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55981-6D19-D920-A1BC-9F9A4FC82D39}"/>
              </a:ext>
            </a:extLst>
          </p:cNvPr>
          <p:cNvSpPr>
            <a:spLocks noGrp="1"/>
          </p:cNvSpPr>
          <p:nvPr>
            <p:ph type="title"/>
          </p:nvPr>
        </p:nvSpPr>
        <p:spPr>
          <a:xfrm>
            <a:off x="457198" y="372862"/>
            <a:ext cx="8220075" cy="2024109"/>
          </a:xfrm>
        </p:spPr>
        <p:txBody>
          <a:bodyPr/>
          <a:lstStyle/>
          <a:p>
            <a:r>
              <a:rPr lang="en-GB" dirty="0">
                <a:solidFill>
                  <a:srgbClr val="00A8E7"/>
                </a:solidFill>
              </a:rPr>
              <a:t>What can you do to help?</a:t>
            </a:r>
            <a:r>
              <a:rPr lang="en-GB" dirty="0"/>
              <a:t/>
            </a:r>
            <a:br>
              <a:rPr lang="en-GB" dirty="0"/>
            </a:br>
            <a:r>
              <a:rPr lang="en-GB" dirty="0"/>
              <a:t/>
            </a:r>
            <a:br>
              <a:rPr lang="en-GB" dirty="0"/>
            </a:br>
            <a:endParaRPr lang="en-GB" dirty="0"/>
          </a:p>
        </p:txBody>
      </p:sp>
      <p:pic>
        <p:nvPicPr>
          <p:cNvPr id="4" name="Picture 3">
            <a:extLst>
              <a:ext uri="{FF2B5EF4-FFF2-40B4-BE49-F238E27FC236}">
                <a16:creationId xmlns:a16="http://schemas.microsoft.com/office/drawing/2014/main" id="{20B0739C-5FE0-B3AE-9D07-60E44DD393B5}"/>
              </a:ext>
            </a:extLst>
          </p:cNvPr>
          <p:cNvPicPr>
            <a:picLocks noChangeAspect="1"/>
          </p:cNvPicPr>
          <p:nvPr/>
        </p:nvPicPr>
        <p:blipFill>
          <a:blip r:embed="rId2"/>
          <a:stretch>
            <a:fillRect/>
          </a:stretch>
        </p:blipFill>
        <p:spPr>
          <a:xfrm>
            <a:off x="362412" y="1384916"/>
            <a:ext cx="4190721" cy="3266983"/>
          </a:xfrm>
          <a:prstGeom prst="rect">
            <a:avLst/>
          </a:prstGeom>
        </p:spPr>
      </p:pic>
      <p:pic>
        <p:nvPicPr>
          <p:cNvPr id="6" name="Picture 5">
            <a:extLst>
              <a:ext uri="{FF2B5EF4-FFF2-40B4-BE49-F238E27FC236}">
                <a16:creationId xmlns:a16="http://schemas.microsoft.com/office/drawing/2014/main" id="{9B23316B-F5A0-BA81-1185-FD8320E86E31}"/>
              </a:ext>
            </a:extLst>
          </p:cNvPr>
          <p:cNvPicPr>
            <a:picLocks noChangeAspect="1"/>
          </p:cNvPicPr>
          <p:nvPr/>
        </p:nvPicPr>
        <p:blipFill>
          <a:blip r:embed="rId3"/>
          <a:stretch>
            <a:fillRect/>
          </a:stretch>
        </p:blipFill>
        <p:spPr>
          <a:xfrm>
            <a:off x="4464356" y="1837678"/>
            <a:ext cx="4590867" cy="2623352"/>
          </a:xfrm>
          <a:prstGeom prst="rect">
            <a:avLst/>
          </a:prstGeom>
        </p:spPr>
      </p:pic>
    </p:spTree>
    <p:extLst>
      <p:ext uri="{BB962C8B-B14F-4D97-AF65-F5344CB8AC3E}">
        <p14:creationId xmlns:p14="http://schemas.microsoft.com/office/powerpoint/2010/main" val="33118318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5B01D-CADD-5E56-0D6B-072DFAA106D3}"/>
              </a:ext>
            </a:extLst>
          </p:cNvPr>
          <p:cNvSpPr>
            <a:spLocks noGrp="1"/>
          </p:cNvSpPr>
          <p:nvPr>
            <p:ph type="title"/>
          </p:nvPr>
        </p:nvSpPr>
        <p:spPr>
          <a:xfrm>
            <a:off x="457198" y="438150"/>
            <a:ext cx="8220075" cy="4950596"/>
          </a:xfrm>
        </p:spPr>
        <p:txBody>
          <a:bodyPr/>
          <a:lstStyle/>
          <a:p>
            <a:r>
              <a:rPr lang="en-GB" dirty="0"/>
              <a:t/>
            </a:r>
            <a:br>
              <a:rPr lang="en-GB" dirty="0"/>
            </a:br>
            <a:r>
              <a:rPr lang="en-GB" dirty="0"/>
              <a:t/>
            </a:r>
            <a:br>
              <a:rPr lang="en-GB" dirty="0"/>
            </a:br>
            <a:r>
              <a:rPr lang="en-GB" dirty="0"/>
              <a:t/>
            </a:r>
            <a:br>
              <a:rPr lang="en-GB" dirty="0"/>
            </a:br>
            <a:r>
              <a:rPr lang="en-GB" dirty="0"/>
              <a:t/>
            </a:r>
            <a:br>
              <a:rPr lang="en-GB" dirty="0"/>
            </a:br>
            <a:r>
              <a:rPr lang="en-GB" dirty="0"/>
              <a:t/>
            </a:r>
            <a:br>
              <a:rPr lang="en-GB" dirty="0"/>
            </a:br>
            <a:r>
              <a:rPr lang="en-GB" dirty="0"/>
              <a:t/>
            </a:r>
            <a:br>
              <a:rPr lang="en-GB" dirty="0"/>
            </a:br>
            <a:r>
              <a:rPr lang="en-GB" dirty="0"/>
              <a:t/>
            </a:r>
            <a:br>
              <a:rPr lang="en-GB" dirty="0"/>
            </a:br>
            <a:r>
              <a:rPr lang="en-GB" dirty="0"/>
              <a:t/>
            </a:r>
            <a:br>
              <a:rPr lang="en-GB" dirty="0"/>
            </a:br>
            <a:r>
              <a:rPr lang="en-GB" dirty="0"/>
              <a:t/>
            </a:r>
            <a:br>
              <a:rPr lang="en-GB" dirty="0"/>
            </a:br>
            <a:r>
              <a:rPr lang="en-GB" sz="1800" kern="100" dirty="0">
                <a:effectLst/>
                <a:latin typeface="Comic Sans MS" panose="030F0702030302020204" pitchFamily="66" charset="0"/>
                <a:ea typeface="Calibri" panose="020F0502020204030204" pitchFamily="34" charset="0"/>
                <a:cs typeface="Arial" panose="020B0604020202020204" pitchFamily="34" charset="0"/>
                <a:hlinkClick r:id="rId2"/>
              </a:rPr>
              <a:t>https://www.bbc.co.uk/bitesize/groups/cx1lpm3ve37t</a:t>
            </a:r>
            <a:r>
              <a:rPr lang="en-GB" sz="1800" kern="100" dirty="0">
                <a:effectLst/>
                <a:latin typeface="Comic Sans MS" panose="030F0702030302020204" pitchFamily="66" charset="0"/>
                <a:ea typeface="Calibri" panose="020F0502020204030204" pitchFamily="34" charset="0"/>
                <a:cs typeface="Arial" panose="020B0604020202020204" pitchFamily="34" charset="0"/>
              </a:rPr>
              <a:t/>
            </a:r>
            <a:br>
              <a:rPr lang="en-GB" sz="1800" kern="100" dirty="0">
                <a:effectLst/>
                <a:latin typeface="Comic Sans MS" panose="030F0702030302020204" pitchFamily="66" charset="0"/>
                <a:ea typeface="Calibri" panose="020F0502020204030204" pitchFamily="34" charset="0"/>
                <a:cs typeface="Arial" panose="020B0604020202020204" pitchFamily="34" charset="0"/>
              </a:rPr>
            </a:br>
            <a:r>
              <a:rPr lang="en-GB" sz="1800" kern="100" dirty="0">
                <a:effectLst/>
                <a:latin typeface="Comic Sans MS" panose="030F0702030302020204" pitchFamily="66" charset="0"/>
                <a:ea typeface="Calibri" panose="020F0502020204030204" pitchFamily="34" charset="0"/>
                <a:cs typeface="Arial" panose="020B0604020202020204" pitchFamily="34" charset="0"/>
              </a:rPr>
              <a:t/>
            </a:r>
            <a:br>
              <a:rPr lang="en-GB" sz="1800" kern="100" dirty="0">
                <a:effectLst/>
                <a:latin typeface="Comic Sans MS" panose="030F0702030302020204" pitchFamily="66" charset="0"/>
                <a:ea typeface="Calibri" panose="020F0502020204030204" pitchFamily="34" charset="0"/>
                <a:cs typeface="Arial" panose="020B0604020202020204" pitchFamily="34" charset="0"/>
              </a:rPr>
            </a:br>
            <a:r>
              <a:rPr lang="en-GB" sz="1800" kern="100" dirty="0">
                <a:effectLst/>
                <a:latin typeface="Comic Sans MS" panose="030F0702030302020204" pitchFamily="66" charset="0"/>
                <a:ea typeface="Calibri" panose="020F0502020204030204" pitchFamily="34" charset="0"/>
                <a:cs typeface="Arial" panose="020B0604020202020204" pitchFamily="34" charset="0"/>
                <a:hlinkClick r:id="rId3"/>
              </a:rPr>
              <a:t>https://www.hertfordshire.gov.uk/about-the-council/news/news-archive/is-your-child-school-ready</a:t>
            </a:r>
            <a:r>
              <a:rPr lang="en-GB" sz="1800" kern="100" dirty="0">
                <a:effectLst/>
                <a:latin typeface="Comic Sans MS" panose="030F0702030302020204" pitchFamily="66" charset="0"/>
                <a:ea typeface="Calibri" panose="020F0502020204030204" pitchFamily="34" charset="0"/>
                <a:cs typeface="Arial" panose="020B0604020202020204" pitchFamily="34" charset="0"/>
              </a:rPr>
              <a:t/>
            </a:r>
            <a:br>
              <a:rPr lang="en-GB" sz="1800" kern="100" dirty="0">
                <a:effectLst/>
                <a:latin typeface="Comic Sans MS" panose="030F0702030302020204" pitchFamily="66" charset="0"/>
                <a:ea typeface="Calibri" panose="020F0502020204030204" pitchFamily="34" charset="0"/>
                <a:cs typeface="Arial" panose="020B0604020202020204" pitchFamily="34" charset="0"/>
              </a:rPr>
            </a:b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
            </a:r>
            <a:br>
              <a:rPr lang="en-GB"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pic>
        <p:nvPicPr>
          <p:cNvPr id="4" name="Picture 3">
            <a:extLst>
              <a:ext uri="{FF2B5EF4-FFF2-40B4-BE49-F238E27FC236}">
                <a16:creationId xmlns:a16="http://schemas.microsoft.com/office/drawing/2014/main" id="{96E11F29-744F-9886-5ED3-EF68D97CD5DE}"/>
              </a:ext>
            </a:extLst>
          </p:cNvPr>
          <p:cNvPicPr>
            <a:picLocks noChangeAspect="1"/>
          </p:cNvPicPr>
          <p:nvPr/>
        </p:nvPicPr>
        <p:blipFill>
          <a:blip r:embed="rId4"/>
          <a:stretch>
            <a:fillRect/>
          </a:stretch>
        </p:blipFill>
        <p:spPr>
          <a:xfrm>
            <a:off x="1539788" y="667120"/>
            <a:ext cx="6189009" cy="3547924"/>
          </a:xfrm>
          <a:prstGeom prst="rect">
            <a:avLst/>
          </a:prstGeom>
        </p:spPr>
      </p:pic>
    </p:spTree>
    <p:extLst>
      <p:ext uri="{BB962C8B-B14F-4D97-AF65-F5344CB8AC3E}">
        <p14:creationId xmlns:p14="http://schemas.microsoft.com/office/powerpoint/2010/main" val="4509795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9F851-B7C3-3881-0BDC-20DE6D267660}"/>
              </a:ext>
            </a:extLst>
          </p:cNvPr>
          <p:cNvSpPr>
            <a:spLocks noGrp="1"/>
          </p:cNvSpPr>
          <p:nvPr>
            <p:ph type="title"/>
          </p:nvPr>
        </p:nvSpPr>
        <p:spPr>
          <a:xfrm>
            <a:off x="457198" y="438150"/>
            <a:ext cx="8220075" cy="5403357"/>
          </a:xfrm>
        </p:spPr>
        <p:txBody>
          <a:bodyPr/>
          <a:lstStyle/>
          <a:p>
            <a:pPr algn="ctr" rtl="0" fontAlgn="base"/>
            <a:r>
              <a:rPr lang="en-GB" dirty="0">
                <a:solidFill>
                  <a:srgbClr val="00A8E7"/>
                </a:solidFill>
              </a:rPr>
              <a:t>Special Book </a:t>
            </a:r>
            <a:br>
              <a:rPr lang="en-GB" dirty="0">
                <a:solidFill>
                  <a:srgbClr val="00A8E7"/>
                </a:solidFill>
              </a:rPr>
            </a:br>
            <a:r>
              <a:rPr lang="en-GB" dirty="0">
                <a:solidFill>
                  <a:srgbClr val="00A8E7"/>
                </a:solidFill>
              </a:rPr>
              <a:t/>
            </a:r>
            <a:br>
              <a:rPr lang="en-GB" dirty="0">
                <a:solidFill>
                  <a:srgbClr val="00A8E7"/>
                </a:solidFill>
              </a:rPr>
            </a:br>
            <a:r>
              <a:rPr lang="en-GB" sz="1800" b="0" i="0" u="none" strike="noStrike" dirty="0">
                <a:solidFill>
                  <a:srgbClr val="000000"/>
                </a:solidFill>
                <a:effectLst/>
                <a:latin typeface="+mn-lt"/>
              </a:rPr>
              <a:t>Over the Summer, please create a ‘Special Book’ which shows your child’s interests, family information and anything your child wants to tell </a:t>
            </a:r>
            <a:r>
              <a:rPr lang="en-GB" sz="1800" b="0" i="0" u="none" strike="noStrike" dirty="0" smtClean="0">
                <a:solidFill>
                  <a:srgbClr val="000000"/>
                </a:solidFill>
                <a:effectLst/>
                <a:latin typeface="+mn-lt"/>
              </a:rPr>
              <a:t>us. Contents </a:t>
            </a:r>
            <a:r>
              <a:rPr lang="en-GB" sz="1800" b="0" i="0" u="none" strike="noStrike" dirty="0">
                <a:solidFill>
                  <a:srgbClr val="000000"/>
                </a:solidFill>
                <a:effectLst/>
                <a:latin typeface="+mn-lt"/>
              </a:rPr>
              <a:t>you may want to include are photos of family members and pets, information about favourite toys, favourite books and activities that your child likes to take part in. </a:t>
            </a:r>
            <a:r>
              <a:rPr lang="en-US" sz="1800" b="0" i="0" dirty="0">
                <a:solidFill>
                  <a:srgbClr val="000000"/>
                </a:solidFill>
                <a:effectLst/>
                <a:latin typeface="+mn-lt"/>
              </a:rPr>
              <a:t>​</a:t>
            </a:r>
            <a:r>
              <a:rPr lang="en-US" b="0" i="0" dirty="0">
                <a:solidFill>
                  <a:srgbClr val="000000"/>
                </a:solidFill>
                <a:effectLst/>
                <a:latin typeface="+mn-lt"/>
              </a:rPr>
              <a:t/>
            </a:r>
            <a:br>
              <a:rPr lang="en-US" b="0" i="0" dirty="0">
                <a:solidFill>
                  <a:srgbClr val="000000"/>
                </a:solidFill>
                <a:effectLst/>
                <a:latin typeface="+mn-lt"/>
              </a:rPr>
            </a:br>
            <a:r>
              <a:rPr lang="en-GB" sz="1800" b="0" i="0" dirty="0">
                <a:solidFill>
                  <a:srgbClr val="000000"/>
                </a:solidFill>
                <a:effectLst/>
                <a:latin typeface="+mn-lt"/>
              </a:rPr>
              <a:t>​</a:t>
            </a:r>
            <a:r>
              <a:rPr lang="en-GB" b="0" i="0" dirty="0">
                <a:solidFill>
                  <a:srgbClr val="000000"/>
                </a:solidFill>
                <a:effectLst/>
                <a:latin typeface="+mn-lt"/>
              </a:rPr>
              <a:t/>
            </a:r>
            <a:br>
              <a:rPr lang="en-GB" b="0" i="0" dirty="0">
                <a:solidFill>
                  <a:srgbClr val="000000"/>
                </a:solidFill>
                <a:effectLst/>
                <a:latin typeface="+mn-lt"/>
              </a:rPr>
            </a:br>
            <a:r>
              <a:rPr lang="en-GB" sz="1800" b="0" i="0" u="none" strike="noStrike" dirty="0">
                <a:solidFill>
                  <a:srgbClr val="000000"/>
                </a:solidFill>
                <a:effectLst/>
                <a:latin typeface="+mn-lt"/>
              </a:rPr>
              <a:t>The Special Book can be in the form of a photo book, scrap book or a notebook. This will be continually available for your child to access within class. It is an important tool to encourage your child to share about themselves with staff, but more importantly, with their new friends</a:t>
            </a:r>
            <a:r>
              <a:rPr lang="en-GB" sz="1800" b="0" i="0" u="none" strike="noStrike" dirty="0">
                <a:solidFill>
                  <a:srgbClr val="000000"/>
                </a:solidFill>
                <a:effectLst/>
                <a:latin typeface="+mj-lt"/>
              </a:rPr>
              <a:t>.</a:t>
            </a:r>
            <a:br>
              <a:rPr lang="en-GB" sz="1800" b="0" i="0" u="none" strike="noStrike" dirty="0">
                <a:solidFill>
                  <a:srgbClr val="000000"/>
                </a:solidFill>
                <a:effectLst/>
                <a:latin typeface="+mj-lt"/>
              </a:rPr>
            </a:br>
            <a:r>
              <a:rPr lang="en-US" b="0" i="0" dirty="0">
                <a:solidFill>
                  <a:srgbClr val="000000"/>
                </a:solidFill>
                <a:effectLst/>
                <a:latin typeface="Arial" panose="020B0604020202020204" pitchFamily="34" charset="0"/>
              </a:rPr>
              <a:t/>
            </a:r>
            <a:br>
              <a:rPr lang="en-US" b="0" i="0" dirty="0">
                <a:solidFill>
                  <a:srgbClr val="000000"/>
                </a:solidFill>
                <a:effectLst/>
                <a:latin typeface="Arial" panose="020B0604020202020204" pitchFamily="34" charset="0"/>
              </a:rPr>
            </a:br>
            <a:r>
              <a:rPr lang="en-GB" dirty="0">
                <a:solidFill>
                  <a:srgbClr val="00A8E7"/>
                </a:solidFill>
              </a:rPr>
              <a:t/>
            </a:r>
            <a:br>
              <a:rPr lang="en-GB" dirty="0">
                <a:solidFill>
                  <a:srgbClr val="00A8E7"/>
                </a:solidFill>
              </a:rPr>
            </a:br>
            <a:endParaRPr lang="en-GB" dirty="0">
              <a:solidFill>
                <a:srgbClr val="00A8E7"/>
              </a:solidFill>
            </a:endParaRPr>
          </a:p>
        </p:txBody>
      </p:sp>
    </p:spTree>
    <p:extLst>
      <p:ext uri="{BB962C8B-B14F-4D97-AF65-F5344CB8AC3E}">
        <p14:creationId xmlns:p14="http://schemas.microsoft.com/office/powerpoint/2010/main" val="7909380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1">
            <a:extLst>
              <a:ext uri="{FF2B5EF4-FFF2-40B4-BE49-F238E27FC236}">
                <a16:creationId xmlns:a16="http://schemas.microsoft.com/office/drawing/2014/main" id="{AE47F4C9-7995-B34D-38C0-4FEEE9CC1843}"/>
              </a:ext>
            </a:extLst>
          </p:cNvPr>
          <p:cNvSpPr txBox="1">
            <a:spLocks/>
          </p:cNvSpPr>
          <p:nvPr/>
        </p:nvSpPr>
        <p:spPr>
          <a:xfrm>
            <a:off x="755650" y="1070630"/>
            <a:ext cx="7632700" cy="4578350"/>
          </a:xfrm>
          <a:prstGeom prst="roundRect">
            <a:avLst>
              <a:gd name="adj" fmla="val 2583"/>
            </a:avLst>
          </a:prstGeom>
        </p:spPr>
        <p:txBody>
          <a:bodyPr lIns="108000" tIns="108000" rIns="108000" bIns="108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Aft>
                <a:spcPts val="800"/>
              </a:spcAft>
              <a:buNone/>
            </a:pP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There will be a PowerPoint </a:t>
            </a:r>
            <a:r>
              <a:rPr lang="en-GB" altLang="en-US" sz="1600" dirty="0" smtClean="0">
                <a:solidFill>
                  <a:srgbClr val="000000"/>
                </a:solidFill>
                <a:latin typeface="Twinkl" panose="02000000000000000000" pitchFamily="2" charset="77"/>
                <a:ea typeface="Calibri" panose="020F0502020204030204" pitchFamily="34" charset="0"/>
                <a:cs typeface="Times New Roman" panose="02020603050405020304" pitchFamily="18" charset="0"/>
              </a:rPr>
              <a:t>on our school website for </a:t>
            </a: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you to </a:t>
            </a:r>
            <a:r>
              <a:rPr lang="en-GB" altLang="en-US" sz="1600" dirty="0" smtClean="0">
                <a:solidFill>
                  <a:srgbClr val="000000"/>
                </a:solidFill>
                <a:latin typeface="Twinkl" panose="02000000000000000000" pitchFamily="2" charset="77"/>
                <a:ea typeface="Calibri" panose="020F0502020204030204" pitchFamily="34" charset="0"/>
                <a:cs typeface="Times New Roman" panose="02020603050405020304" pitchFamily="18" charset="0"/>
              </a:rPr>
              <a:t>look </a:t>
            </a: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at with your child over the summer holidays. This will have photos of the classrooms and outside area so that your child can become familiar with their new environment.  </a:t>
            </a:r>
          </a:p>
          <a:p>
            <a:pPr marL="0" indent="0" algn="ctr">
              <a:lnSpc>
                <a:spcPct val="107000"/>
              </a:lnSpc>
              <a:spcAft>
                <a:spcPts val="800"/>
              </a:spcAft>
              <a:buNone/>
            </a:pP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We hope that this presentation is useful. Should you have any questions, please feel free to speak to a member of staff. </a:t>
            </a:r>
          </a:p>
          <a:p>
            <a:pPr marL="0" indent="0" algn="ctr">
              <a:lnSpc>
                <a:spcPct val="107000"/>
              </a:lnSpc>
              <a:spcAft>
                <a:spcPts val="800"/>
              </a:spcAft>
              <a:buNone/>
            </a:pP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We aim to ensure that your children’s experience in Nursery and Reception is a happy and rewarding one. We look forward to working with both you and your children.</a:t>
            </a: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a:p>
            <a:pPr marL="0" indent="0" algn="ctr">
              <a:buNone/>
            </a:pP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p:txBody>
      </p:sp>
      <p:pic>
        <p:nvPicPr>
          <p:cNvPr id="8" name="Picture 7" descr="A group of people wearing clothing&#10;&#10;Description automatically generated with medium confidence">
            <a:extLst>
              <a:ext uri="{FF2B5EF4-FFF2-40B4-BE49-F238E27FC236}">
                <a16:creationId xmlns:a16="http://schemas.microsoft.com/office/drawing/2014/main" id="{08B9BE6E-CEE5-8212-8CD6-37C9D549D4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38450" y="3776870"/>
            <a:ext cx="3467100" cy="2594630"/>
          </a:xfrm>
          <a:prstGeom prst="rect">
            <a:avLst/>
          </a:prstGeom>
        </p:spPr>
      </p:pic>
    </p:spTree>
    <p:extLst>
      <p:ext uri="{BB962C8B-B14F-4D97-AF65-F5344CB8AC3E}">
        <p14:creationId xmlns:p14="http://schemas.microsoft.com/office/powerpoint/2010/main" val="3381602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8893146"/>
      </p:ext>
    </p:extLst>
  </p:cSld>
  <p:clrMapOvr>
    <a:masterClrMapping/>
  </p:clrMapOvr>
</p:sld>
</file>

<file path=ppt/theme/theme1.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AEAE8EFC-84E1-44A5-B19D-1CAE340B02B6}" vid="{010B92F8-2E9D-4993-ABC6-5071BBCC9E2D}"/>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Template" id="{AEAE8EFC-84E1-44A5-B19D-1CAE340B02B6}" vid="{1AD28E7D-A90E-4DFD-B834-C66F360CCA3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Slide Layouts</Template>
  <TotalTime>263</TotalTime>
  <Words>1301</Words>
  <Application>Microsoft Office PowerPoint</Application>
  <PresentationFormat>On-screen Show (4:3)</PresentationFormat>
  <Paragraphs>53</Paragraphs>
  <Slides>16</Slides>
  <Notes>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16</vt:i4>
      </vt:variant>
    </vt:vector>
  </HeadingPairs>
  <TitlesOfParts>
    <vt:vector size="26" baseType="lpstr">
      <vt:lpstr>Sassoon Infant Rg</vt:lpstr>
      <vt:lpstr>Roboto</vt:lpstr>
      <vt:lpstr>Twinkl Bold</vt:lpstr>
      <vt:lpstr>Calibri</vt:lpstr>
      <vt:lpstr>Arial</vt:lpstr>
      <vt:lpstr>Twinkl</vt:lpstr>
      <vt:lpstr>Comic Sans MS</vt:lpstr>
      <vt:lpstr>Times New Roman</vt:lpstr>
      <vt:lpstr>Slide Layouts</vt:lpstr>
      <vt:lpstr>Disclaimers/Guidance</vt:lpstr>
      <vt:lpstr>PowerPoint Presentation</vt:lpstr>
      <vt:lpstr>PowerPoint Presentation</vt:lpstr>
      <vt:lpstr>Who’s Who in Early Years?</vt:lpstr>
      <vt:lpstr>Transition Day 10/07/2025</vt:lpstr>
      <vt:lpstr>On Your Child’s First Day in September</vt:lpstr>
      <vt:lpstr>Trays and Pegs/Objects from Home</vt:lpstr>
      <vt:lpstr>Clothing</vt:lpstr>
      <vt:lpstr>In Reception, the uniform policy can be found on the website under uniform policy. </vt:lpstr>
      <vt:lpstr>Food and Drink</vt:lpstr>
      <vt:lpstr>Health</vt:lpstr>
      <vt:lpstr>Helping Your Child to Settle</vt:lpstr>
      <vt:lpstr>What can you do to help?  </vt:lpstr>
      <vt:lpstr>         https://www.bbc.co.uk/bitesize/groups/cx1lpm3ve37t  https://www.hertfordshire.gov.uk/about-the-council/news/news-archive/is-your-child-school-ready  </vt:lpstr>
      <vt:lpstr>Special Book   Over the Summer, please create a ‘Special Book’ which shows your child’s interests, family information and anything your child wants to tell us. Contents you may want to include are photos of family members and pets, information about favourite toys, favourite books and activities that your child likes to take part in. ​ ​ The Special Book can be in the form of a photo book, scrap book or a notebook. This will be continually available for your child to access within class. It is an important tool to encourage your child to share about themselves with staff, but more importantly, with their new friends.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 Twinkl</dc:creator>
  <cp:lastModifiedBy>Nicola Blackwell</cp:lastModifiedBy>
  <cp:revision>28</cp:revision>
  <dcterms:created xsi:type="dcterms:W3CDTF">2022-05-16T13:52:57Z</dcterms:created>
  <dcterms:modified xsi:type="dcterms:W3CDTF">2025-06-24T07:13:11Z</dcterms:modified>
</cp:coreProperties>
</file>