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90" r:id="rId5"/>
    <p:sldId id="292" r:id="rId6"/>
    <p:sldId id="293" r:id="rId7"/>
    <p:sldId id="294" r:id="rId8"/>
    <p:sldId id="296" r:id="rId9"/>
    <p:sldId id="301" r:id="rId10"/>
    <p:sldId id="302" r:id="rId11"/>
    <p:sldId id="310" r:id="rId12"/>
    <p:sldId id="299" r:id="rId13"/>
    <p:sldId id="303" r:id="rId14"/>
    <p:sldId id="304" r:id="rId15"/>
    <p:sldId id="305" r:id="rId16"/>
    <p:sldId id="311" r:id="rId17"/>
    <p:sldId id="309" r:id="rId18"/>
    <p:sldId id="300" r:id="rId19"/>
    <p:sldId id="312"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82482" autoAdjust="0"/>
  </p:normalViewPr>
  <p:slideViewPr>
    <p:cSldViewPr>
      <p:cViewPr varScale="1">
        <p:scale>
          <a:sx n="86" d="100"/>
          <a:sy n="86" d="100"/>
        </p:scale>
        <p:origin x="1291"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C117F71-8CBB-40AF-A047-2F953B60056B}"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2060158950"/>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117F71-8CBB-40AF-A047-2F953B60056B}"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3006449555"/>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117F71-8CBB-40AF-A047-2F953B60056B}"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3590670568"/>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C117F71-8CBB-40AF-A047-2F953B60056B}" type="datetimeFigureOut">
              <a:rPr lang="en-GB" smtClean="0"/>
              <a:t>17/07/2025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134365709"/>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C117F71-8CBB-40AF-A047-2F953B60056B}" type="datetimeFigureOut">
              <a:rPr lang="en-GB" smtClean="0"/>
              <a:t>17/07/2025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380303402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C117F71-8CBB-40AF-A047-2F953B60056B}" type="datetimeFigureOut">
              <a:rPr lang="en-GB" smtClean="0"/>
              <a:t>17/07/2025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407556607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117F71-8CBB-40AF-A047-2F953B60056B}" type="datetimeFigureOut">
              <a:rPr lang="en-GB" smtClean="0"/>
              <a:t>17/07/2025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391234285"/>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117F71-8CBB-40AF-A047-2F953B60056B}" type="datetimeFigureOut">
              <a:rPr lang="en-GB" smtClean="0"/>
              <a:t>17/07/2025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2250423050"/>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117F71-8CBB-40AF-A047-2F953B60056B}" type="datetimeFigureOut">
              <a:rPr lang="en-GB" smtClean="0"/>
              <a:t>17/07/2025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105634119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117F71-8CBB-40AF-A047-2F953B60056B}"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367685134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117F71-8CBB-40AF-A047-2F953B60056B}"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326244100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117F71-8CBB-40AF-A047-2F953B60056B}" type="datetimeFigureOut">
              <a:rPr lang="en-GB" smtClean="0"/>
              <a:t>17/07/2025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C7B3B1-8696-4823-93DB-A07BC9BFDFC2}" type="slidenum">
              <a:rPr lang="en-GB" smtClean="0"/>
              <a:t>‹#›</a:t>
            </a:fld>
            <a:endParaRPr lang="en-GB"/>
          </a:p>
        </p:txBody>
      </p:sp>
    </p:spTree>
    <p:extLst>
      <p:ext uri="{BB962C8B-B14F-4D97-AF65-F5344CB8AC3E}">
        <p14:creationId xmlns:p14="http://schemas.microsoft.com/office/powerpoint/2010/main" val="4193456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5025" y="1752600"/>
            <a:ext cx="7772400" cy="762000"/>
          </a:xfrm>
        </p:spPr>
        <p:txBody>
          <a:bodyPr>
            <a:noAutofit/>
          </a:bodyPr>
          <a:lstStyle/>
          <a:p>
            <a:r>
              <a:rPr lang="en-US" sz="4800" dirty="0">
                <a:solidFill>
                  <a:schemeClr val="tx1"/>
                </a:solidFill>
                <a:effectLst>
                  <a:outerShdw blurRad="38100" dist="38100" dir="2700000" algn="tl">
                    <a:srgbClr val="000000"/>
                  </a:outerShdw>
                </a:effectLst>
              </a:rPr>
              <a:t>St Augustine’s Catholic Primary School</a:t>
            </a:r>
            <a:endParaRPr lang="en-GB" sz="4800" dirty="0">
              <a:solidFill>
                <a:schemeClr val="tx1"/>
              </a:solidFill>
            </a:endParaRPr>
          </a:p>
        </p:txBody>
      </p:sp>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8939" y="3276600"/>
            <a:ext cx="2736850" cy="2897187"/>
          </a:xfrm>
          <a:prstGeom prst="rect">
            <a:avLst/>
          </a:prstGeom>
          <a:noFill/>
          <a:ln w="9525" cap="sq">
            <a:solidFill>
              <a:srgbClr val="3333FF">
                <a:alpha val="9019"/>
              </a:srgbClr>
            </a:solidFill>
            <a:miter lim="800000"/>
            <a:headEnd/>
            <a:tailEnd/>
          </a:ln>
          <a:extLst>
            <a:ext uri="{909E8E84-426E-40DD-AFC4-6F175D3DCCD1}">
              <a14:hiddenFill xmlns:a14="http://schemas.microsoft.com/office/drawing/2010/main">
                <a:solidFill>
                  <a:srgbClr val="FFFFFF"/>
                </a:solidFill>
              </a14:hiddenFill>
            </a:ext>
          </a:extLst>
        </p:spPr>
      </p:pic>
      <p:sp>
        <p:nvSpPr>
          <p:cNvPr id="6" name="Rectangle 5"/>
          <p:cNvSpPr/>
          <p:nvPr/>
        </p:nvSpPr>
        <p:spPr>
          <a:xfrm>
            <a:off x="1143000" y="6181312"/>
            <a:ext cx="7162800" cy="646331"/>
          </a:xfrm>
          <a:prstGeom prst="rect">
            <a:avLst/>
          </a:prstGeom>
        </p:spPr>
        <p:txBody>
          <a:bodyPr wrap="square">
            <a:spAutoFit/>
          </a:bodyPr>
          <a:lstStyle/>
          <a:p>
            <a:pPr algn="ctr"/>
            <a:r>
              <a:rPr lang="en-US" altLang="en-US" i="1" dirty="0">
                <a:latin typeface="Comic Sans MS" pitchFamily="66" charset="0"/>
              </a:rPr>
              <a:t>We come to school to live and learn happily together</a:t>
            </a:r>
            <a:br>
              <a:rPr lang="en-US" altLang="en-US" i="1" dirty="0">
                <a:latin typeface="Comic Sans MS" pitchFamily="66" charset="0"/>
              </a:rPr>
            </a:br>
            <a:r>
              <a:rPr lang="en-US" altLang="en-US" i="1" dirty="0">
                <a:latin typeface="Comic Sans MS" pitchFamily="66" charset="0"/>
              </a:rPr>
              <a:t>by loving ourselves and each other as Jesus teaches us.</a:t>
            </a:r>
            <a:endParaRPr lang="en-US" altLang="en-US" dirty="0">
              <a:latin typeface="Calibri" pitchFamily="34" charset="0"/>
            </a:endParaRPr>
          </a:p>
        </p:txBody>
      </p:sp>
    </p:spTree>
    <p:extLst>
      <p:ext uri="{BB962C8B-B14F-4D97-AF65-F5344CB8AC3E}">
        <p14:creationId xmlns:p14="http://schemas.microsoft.com/office/powerpoint/2010/main" val="41781826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8200" y="2590800"/>
            <a:ext cx="7772400" cy="762000"/>
          </a:xfrm>
        </p:spPr>
        <p:txBody>
          <a:bodyPr>
            <a:noAutofit/>
          </a:bodyPr>
          <a:lstStyle/>
          <a:p>
            <a:r>
              <a:rPr lang="en-GB" sz="6600" dirty="0">
                <a:solidFill>
                  <a:schemeClr val="tx1"/>
                </a:solidFill>
                <a:effectLst>
                  <a:outerShdw blurRad="38100" dist="38100" dir="2700000" algn="tl">
                    <a:srgbClr val="000000">
                      <a:alpha val="43137"/>
                    </a:srgbClr>
                  </a:outerShdw>
                </a:effectLst>
              </a:rPr>
              <a:t>A Day In The Life of </a:t>
            </a:r>
          </a:p>
          <a:p>
            <a:r>
              <a:rPr lang="en-GB" sz="6600" dirty="0">
                <a:solidFill>
                  <a:schemeClr val="tx1"/>
                </a:solidFill>
                <a:effectLst>
                  <a:outerShdw blurRad="38100" dist="38100" dir="2700000" algn="tl">
                    <a:srgbClr val="000000">
                      <a:alpha val="43137"/>
                    </a:srgbClr>
                  </a:outerShdw>
                </a:effectLst>
              </a:rPr>
              <a:t>Reception…</a:t>
            </a:r>
          </a:p>
        </p:txBody>
      </p:sp>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360106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0" y="5638800"/>
            <a:ext cx="9144000" cy="1631216"/>
          </a:xfrm>
          <a:prstGeom prst="rect">
            <a:avLst/>
          </a:prstGeom>
          <a:noFill/>
        </p:spPr>
        <p:txBody>
          <a:bodyPr wrap="square" rtlCol="0">
            <a:spAutoFit/>
          </a:bodyPr>
          <a:lstStyle/>
          <a:p>
            <a:r>
              <a:rPr lang="en-GB" sz="2400" kern="100" dirty="0">
                <a:effectLst/>
                <a:latin typeface="Arial" panose="020B0604020202020204" pitchFamily="34" charset="0"/>
                <a:ea typeface="Calibri" panose="020F0502020204030204" pitchFamily="34" charset="0"/>
                <a:cs typeface="Times New Roman" panose="02020603050405020304" pitchFamily="18" charset="0"/>
              </a:rPr>
              <a:t>In the morning, come through the main gate and walk down to the EYFS gate where Mrs Blackwell will be waiting to welcome you. Gates are open between 8:40am and 8:50am.</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800" dirty="0">
              <a:solidFill>
                <a:schemeClr val="tx2"/>
              </a:solidFill>
            </a:endParaRPr>
          </a:p>
        </p:txBody>
      </p:sp>
      <p:pic>
        <p:nvPicPr>
          <p:cNvPr id="6" name="Picture 5" descr="A person standing in front of a playground&#10;&#10;Description automatically generated">
            <a:extLst>
              <a:ext uri="{FF2B5EF4-FFF2-40B4-BE49-F238E27FC236}">
                <a16:creationId xmlns:a16="http://schemas.microsoft.com/office/drawing/2014/main" id="{E6B94D1C-2918-88C4-B852-D7066C67D5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565400" y="2267998"/>
            <a:ext cx="3860800" cy="2895600"/>
          </a:xfrm>
          <a:prstGeom prst="rect">
            <a:avLst/>
          </a:prstGeom>
        </p:spPr>
      </p:pic>
    </p:spTree>
    <p:extLst>
      <p:ext uri="{BB962C8B-B14F-4D97-AF65-F5344CB8AC3E}">
        <p14:creationId xmlns:p14="http://schemas.microsoft.com/office/powerpoint/2010/main" val="2515365628"/>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2400" y="6172200"/>
            <a:ext cx="8991600" cy="523220"/>
          </a:xfrm>
          <a:prstGeom prst="rect">
            <a:avLst/>
          </a:prstGeom>
          <a:noFill/>
        </p:spPr>
        <p:txBody>
          <a:bodyPr wrap="square" rtlCol="0">
            <a:spAutoFit/>
          </a:bodyPr>
          <a:lstStyle/>
          <a:p>
            <a:r>
              <a:rPr lang="en-GB" sz="2800" dirty="0"/>
              <a:t>In the cloakroom they will find their named peg.</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9940" y="1958036"/>
            <a:ext cx="5184119" cy="3872089"/>
          </a:xfrm>
          <a:prstGeom prst="rect">
            <a:avLst/>
          </a:prstGeom>
        </p:spPr>
      </p:pic>
    </p:spTree>
    <p:extLst>
      <p:ext uri="{BB962C8B-B14F-4D97-AF65-F5344CB8AC3E}">
        <p14:creationId xmlns:p14="http://schemas.microsoft.com/office/powerpoint/2010/main" val="256399275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2400" y="5638800"/>
            <a:ext cx="8991600" cy="954107"/>
          </a:xfrm>
          <a:prstGeom prst="rect">
            <a:avLst/>
          </a:prstGeom>
          <a:noFill/>
        </p:spPr>
        <p:txBody>
          <a:bodyPr wrap="square" rtlCol="0">
            <a:spAutoFit/>
          </a:bodyPr>
          <a:lstStyle/>
          <a:p>
            <a:r>
              <a:rPr lang="en-GB" sz="2800" dirty="0"/>
              <a:t>Children self-register by finding their name card and placing it on the ‘emotions chart’.</a:t>
            </a:r>
          </a:p>
        </p:txBody>
      </p:sp>
      <p:pic>
        <p:nvPicPr>
          <p:cNvPr id="5" name="Picture 4" descr="C:\Users\nicolab\Local Settings\Temporary Internet Files\Content.Word\IMG_6077.JPG"/>
          <p:cNvPicPr/>
          <p:nvPr/>
        </p:nvPicPr>
        <p:blipFill rotWithShape="1">
          <a:blip r:embed="rId3" cstate="print">
            <a:extLst>
              <a:ext uri="{28A0092B-C50C-407E-A947-70E740481C1C}">
                <a14:useLocalDpi xmlns:a14="http://schemas.microsoft.com/office/drawing/2010/main" val="0"/>
              </a:ext>
            </a:extLst>
          </a:blip>
          <a:srcRect l="10816" t="1524" r="18245" b="992"/>
          <a:stretch/>
        </p:blipFill>
        <p:spPr bwMode="auto">
          <a:xfrm rot="5400000">
            <a:off x="2774632" y="1745901"/>
            <a:ext cx="3594736" cy="39624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42791535"/>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2400" y="5791200"/>
            <a:ext cx="8991600" cy="954107"/>
          </a:xfrm>
          <a:prstGeom prst="rect">
            <a:avLst/>
          </a:prstGeom>
          <a:noFill/>
        </p:spPr>
        <p:txBody>
          <a:bodyPr wrap="square" rtlCol="0">
            <a:spAutoFit/>
          </a:bodyPr>
          <a:lstStyle/>
          <a:p>
            <a:r>
              <a:rPr lang="en-GB" sz="2800" dirty="0"/>
              <a:t>Our school day usually begins with a whole school </a:t>
            </a:r>
          </a:p>
          <a:p>
            <a:r>
              <a:rPr lang="en-GB" sz="2800" dirty="0"/>
              <a:t>assembly in the school hall.</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62200" y="1958036"/>
            <a:ext cx="4417867" cy="3299764"/>
          </a:xfrm>
          <a:prstGeom prst="rect">
            <a:avLst/>
          </a:prstGeom>
        </p:spPr>
      </p:pic>
    </p:spTree>
    <p:extLst>
      <p:ext uri="{BB962C8B-B14F-4D97-AF65-F5344CB8AC3E}">
        <p14:creationId xmlns:p14="http://schemas.microsoft.com/office/powerpoint/2010/main" val="295904663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6200" y="5436910"/>
            <a:ext cx="8991600" cy="1384995"/>
          </a:xfrm>
          <a:prstGeom prst="rect">
            <a:avLst/>
          </a:prstGeom>
          <a:noFill/>
        </p:spPr>
        <p:txBody>
          <a:bodyPr wrap="square" rtlCol="0">
            <a:spAutoFit/>
          </a:bodyPr>
          <a:lstStyle/>
          <a:p>
            <a:r>
              <a:rPr lang="en-GB" sz="2800" dirty="0"/>
              <a:t>Whole class teaching takes part on the carpet before children complete their focus activities. </a:t>
            </a:r>
          </a:p>
          <a:p>
            <a:r>
              <a:rPr lang="en-GB" sz="2800" dirty="0"/>
              <a:t>In the morning, we start with Literacy lessons.</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09800" y="1908192"/>
            <a:ext cx="4724400" cy="3528718"/>
          </a:xfrm>
          <a:prstGeom prst="rect">
            <a:avLst/>
          </a:prstGeom>
        </p:spPr>
      </p:pic>
    </p:spTree>
    <p:extLst>
      <p:ext uri="{BB962C8B-B14F-4D97-AF65-F5344CB8AC3E}">
        <p14:creationId xmlns:p14="http://schemas.microsoft.com/office/powerpoint/2010/main" val="1150203498"/>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6200" y="5042118"/>
            <a:ext cx="8991600" cy="1692771"/>
          </a:xfrm>
          <a:prstGeom prst="rect">
            <a:avLst/>
          </a:prstGeom>
          <a:noFill/>
        </p:spPr>
        <p:txBody>
          <a:bodyPr wrap="square" rtlCol="0">
            <a:spAutoFit/>
          </a:bodyPr>
          <a:lstStyle/>
          <a:p>
            <a:r>
              <a:rPr lang="en-GB" sz="2600" dirty="0"/>
              <a:t>A focus activity takes place daily which is rotated between the groups throughout the week. This activity links to the Literacy whole class teaching that has taken place on the carpet and independent activities link to all areas of learning.</a:t>
            </a:r>
          </a:p>
        </p:txBody>
      </p:sp>
      <p:pic>
        <p:nvPicPr>
          <p:cNvPr id="6" name="Picture 5" descr="C:\Users\nfbla\AppData\Local\Microsoft\Windows\INetCache\Content.Word\IMG_6069.jpg"/>
          <p:cNvPicPr/>
          <p:nvPr/>
        </p:nvPicPr>
        <p:blipFill rotWithShape="1">
          <a:blip r:embed="rId3" cstate="print">
            <a:extLst>
              <a:ext uri="{28A0092B-C50C-407E-A947-70E740481C1C}">
                <a14:useLocalDpi xmlns:a14="http://schemas.microsoft.com/office/drawing/2010/main" val="0"/>
              </a:ext>
            </a:extLst>
          </a:blip>
          <a:srcRect t="22789"/>
          <a:stretch/>
        </p:blipFill>
        <p:spPr bwMode="auto">
          <a:xfrm>
            <a:off x="2305050" y="1975453"/>
            <a:ext cx="4533900" cy="285237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561120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6200" y="5042118"/>
            <a:ext cx="8991600" cy="492443"/>
          </a:xfrm>
          <a:prstGeom prst="rect">
            <a:avLst/>
          </a:prstGeom>
          <a:noFill/>
        </p:spPr>
        <p:txBody>
          <a:bodyPr wrap="square" rtlCol="0">
            <a:spAutoFit/>
          </a:bodyPr>
          <a:lstStyle/>
          <a:p>
            <a:r>
              <a:rPr lang="en-GB" sz="2600" dirty="0"/>
              <a:t>Phonics lessons take place daily. We follow Twinkl Phonics.</a:t>
            </a:r>
          </a:p>
        </p:txBody>
      </p:sp>
      <p:pic>
        <p:nvPicPr>
          <p:cNvPr id="6" name="Picture 5">
            <a:extLst>
              <a:ext uri="{FF2B5EF4-FFF2-40B4-BE49-F238E27FC236}">
                <a16:creationId xmlns:a16="http://schemas.microsoft.com/office/drawing/2014/main" id="{B38CF9F4-4979-3F58-7DBB-5149D2D7F664}"/>
              </a:ext>
            </a:extLst>
          </p:cNvPr>
          <p:cNvPicPr>
            <a:picLocks noChangeAspect="1"/>
          </p:cNvPicPr>
          <p:nvPr/>
        </p:nvPicPr>
        <p:blipFill>
          <a:blip r:embed="rId3"/>
          <a:stretch>
            <a:fillRect/>
          </a:stretch>
        </p:blipFill>
        <p:spPr>
          <a:xfrm>
            <a:off x="2476500" y="1937097"/>
            <a:ext cx="4191000" cy="2962868"/>
          </a:xfrm>
          <a:prstGeom prst="rect">
            <a:avLst/>
          </a:prstGeom>
        </p:spPr>
      </p:pic>
    </p:spTree>
    <p:extLst>
      <p:ext uri="{BB962C8B-B14F-4D97-AF65-F5344CB8AC3E}">
        <p14:creationId xmlns:p14="http://schemas.microsoft.com/office/powerpoint/2010/main" val="270079131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2400" y="5562600"/>
            <a:ext cx="8991600" cy="892552"/>
          </a:xfrm>
          <a:prstGeom prst="rect">
            <a:avLst/>
          </a:prstGeom>
          <a:noFill/>
        </p:spPr>
        <p:txBody>
          <a:bodyPr wrap="square" rtlCol="0">
            <a:spAutoFit/>
          </a:bodyPr>
          <a:lstStyle/>
          <a:p>
            <a:r>
              <a:rPr lang="en-GB" sz="2600" dirty="0"/>
              <a:t>Children take part in RE lessons and complete an RE focus activity which is rotated between groups throughout the week. </a:t>
            </a:r>
          </a:p>
        </p:txBody>
      </p:sp>
      <p:pic>
        <p:nvPicPr>
          <p:cNvPr id="5" name="Picture 4" descr="C:\Users\nicolab\Local Settings\Temporary Internet Files\Content.Word\IMG_6073.JPG"/>
          <p:cNvPicPr/>
          <p:nvPr/>
        </p:nvPicPr>
        <p:blipFill rotWithShape="1">
          <a:blip r:embed="rId3" cstate="print">
            <a:extLst>
              <a:ext uri="{28A0092B-C50C-407E-A947-70E740481C1C}">
                <a14:useLocalDpi xmlns:a14="http://schemas.microsoft.com/office/drawing/2010/main" val="0"/>
              </a:ext>
            </a:extLst>
          </a:blip>
          <a:srcRect l="4320" t="3337" r="11273"/>
          <a:stretch/>
        </p:blipFill>
        <p:spPr bwMode="auto">
          <a:xfrm>
            <a:off x="2667000" y="1958036"/>
            <a:ext cx="3810000" cy="345216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7915024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6200" y="5042118"/>
            <a:ext cx="8991600" cy="1815882"/>
          </a:xfrm>
          <a:prstGeom prst="rect">
            <a:avLst/>
          </a:prstGeom>
          <a:noFill/>
        </p:spPr>
        <p:txBody>
          <a:bodyPr wrap="square" rtlCol="0">
            <a:spAutoFit/>
          </a:bodyPr>
          <a:lstStyle/>
          <a:p>
            <a:r>
              <a:rPr lang="en-GB" sz="2800" dirty="0"/>
              <a:t>Children have the opportunity to apply their learning in their own play during Child Initiated learning both inside and outside of the classroom. During this time, we also operate rolling snack.</a:t>
            </a:r>
          </a:p>
        </p:txBody>
      </p:sp>
      <p:pic>
        <p:nvPicPr>
          <p:cNvPr id="2" name="Picture 1" descr="A statue in a garden&#10;&#10;Description automatically generated">
            <a:extLst>
              <a:ext uri="{FF2B5EF4-FFF2-40B4-BE49-F238E27FC236}">
                <a16:creationId xmlns:a16="http://schemas.microsoft.com/office/drawing/2014/main" id="{0EF1B26F-D5C3-AC89-4729-D889323D447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130492" y="2220278"/>
            <a:ext cx="3223260" cy="2417445"/>
          </a:xfrm>
          <a:prstGeom prst="rect">
            <a:avLst/>
          </a:prstGeom>
          <a:noFill/>
          <a:ln>
            <a:noFill/>
          </a:ln>
        </p:spPr>
      </p:pic>
      <p:pic>
        <p:nvPicPr>
          <p:cNvPr id="9" name="Picture 8" descr="A wooden structure in a garden&#10;&#10;Description automatically generated">
            <a:extLst>
              <a:ext uri="{FF2B5EF4-FFF2-40B4-BE49-F238E27FC236}">
                <a16:creationId xmlns:a16="http://schemas.microsoft.com/office/drawing/2014/main" id="{1A34F6E1-D7A4-DFB5-6196-524F5BCC33C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873692" y="2218790"/>
            <a:ext cx="3223261" cy="2417446"/>
          </a:xfrm>
          <a:prstGeom prst="rect">
            <a:avLst/>
          </a:prstGeom>
        </p:spPr>
      </p:pic>
      <p:pic>
        <p:nvPicPr>
          <p:cNvPr id="11" name="Picture 10" descr="A playground with a climbing frame&#10;&#10;Description automatically generated">
            <a:extLst>
              <a:ext uri="{FF2B5EF4-FFF2-40B4-BE49-F238E27FC236}">
                <a16:creationId xmlns:a16="http://schemas.microsoft.com/office/drawing/2014/main" id="{01767EA6-6F9F-53C3-7BAA-E6D0F21C3DC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609107" y="2218789"/>
            <a:ext cx="3223262" cy="2417447"/>
          </a:xfrm>
          <a:prstGeom prst="rect">
            <a:avLst/>
          </a:prstGeom>
        </p:spPr>
      </p:pic>
    </p:spTree>
    <p:extLst>
      <p:ext uri="{BB962C8B-B14F-4D97-AF65-F5344CB8AC3E}">
        <p14:creationId xmlns:p14="http://schemas.microsoft.com/office/powerpoint/2010/main" val="1599859648"/>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2400" y="5181600"/>
            <a:ext cx="8991600" cy="1384995"/>
          </a:xfrm>
          <a:prstGeom prst="rect">
            <a:avLst/>
          </a:prstGeom>
          <a:noFill/>
        </p:spPr>
        <p:txBody>
          <a:bodyPr wrap="square" rtlCol="0">
            <a:spAutoFit/>
          </a:bodyPr>
          <a:lstStyle/>
          <a:p>
            <a:r>
              <a:rPr lang="en-GB" sz="2800" dirty="0"/>
              <a:t>After Child Initiated Learning it is time to get ready for lunch. Children wash their hands and line up ready to go to the dining hall to eat their lunch.</a:t>
            </a:r>
          </a:p>
        </p:txBody>
      </p:sp>
      <p:pic>
        <p:nvPicPr>
          <p:cNvPr id="5" name="Picture 4" descr="C:\Users\nicolab\Local Settings\Temporary Internet Files\Content.Word\IMG_6071.JPG"/>
          <p:cNvPicPr/>
          <p:nvPr/>
        </p:nvPicPr>
        <p:blipFill rotWithShape="1">
          <a:blip r:embed="rId3" cstate="print">
            <a:extLst>
              <a:ext uri="{28A0092B-C50C-407E-A947-70E740481C1C}">
                <a14:useLocalDpi xmlns:a14="http://schemas.microsoft.com/office/drawing/2010/main" val="0"/>
              </a:ext>
            </a:extLst>
          </a:blip>
          <a:srcRect r="7761"/>
          <a:stretch/>
        </p:blipFill>
        <p:spPr bwMode="auto">
          <a:xfrm>
            <a:off x="2596118" y="1958036"/>
            <a:ext cx="3951764" cy="32004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9205711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228600" y="5486400"/>
            <a:ext cx="8991600" cy="523220"/>
          </a:xfrm>
          <a:prstGeom prst="rect">
            <a:avLst/>
          </a:prstGeom>
          <a:noFill/>
        </p:spPr>
        <p:txBody>
          <a:bodyPr wrap="square" rtlCol="0">
            <a:spAutoFit/>
          </a:bodyPr>
          <a:lstStyle/>
          <a:p>
            <a:r>
              <a:rPr lang="en-GB" sz="2800" dirty="0"/>
              <a:t>After children have eaten their lunch, they go out to play.</a:t>
            </a:r>
          </a:p>
        </p:txBody>
      </p:sp>
      <p:pic>
        <p:nvPicPr>
          <p:cNvPr id="2" name="Picture 1" descr="A playground with a climbing frame&#10;&#10;Description automatically generated">
            <a:extLst>
              <a:ext uri="{FF2B5EF4-FFF2-40B4-BE49-F238E27FC236}">
                <a16:creationId xmlns:a16="http://schemas.microsoft.com/office/drawing/2014/main" id="{39DE65A3-AC88-3758-0849-F181093520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960369" y="1523734"/>
            <a:ext cx="3223262" cy="4038600"/>
          </a:xfrm>
          <a:prstGeom prst="rect">
            <a:avLst/>
          </a:prstGeom>
        </p:spPr>
      </p:pic>
    </p:spTree>
    <p:extLst>
      <p:ext uri="{BB962C8B-B14F-4D97-AF65-F5344CB8AC3E}">
        <p14:creationId xmlns:p14="http://schemas.microsoft.com/office/powerpoint/2010/main" val="3054662263"/>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228600" y="5486400"/>
            <a:ext cx="8991600" cy="954107"/>
          </a:xfrm>
          <a:prstGeom prst="rect">
            <a:avLst/>
          </a:prstGeom>
          <a:noFill/>
        </p:spPr>
        <p:txBody>
          <a:bodyPr wrap="square" rtlCol="0">
            <a:spAutoFit/>
          </a:bodyPr>
          <a:lstStyle/>
          <a:p>
            <a:r>
              <a:rPr lang="en-GB" sz="2800" dirty="0"/>
              <a:t>The second Phonics lesson takes place as a whole class </a:t>
            </a:r>
          </a:p>
          <a:p>
            <a:r>
              <a:rPr lang="en-GB" sz="2800" dirty="0"/>
              <a:t>after lunch and this lasts for 10 minutes.</a:t>
            </a:r>
          </a:p>
        </p:txBody>
      </p:sp>
      <p:pic>
        <p:nvPicPr>
          <p:cNvPr id="6" name="Picture 5">
            <a:extLst>
              <a:ext uri="{FF2B5EF4-FFF2-40B4-BE49-F238E27FC236}">
                <a16:creationId xmlns:a16="http://schemas.microsoft.com/office/drawing/2014/main" id="{A9BB215D-F94D-1E84-3529-279FDBFFF50B}"/>
              </a:ext>
            </a:extLst>
          </p:cNvPr>
          <p:cNvPicPr>
            <a:picLocks noChangeAspect="1"/>
          </p:cNvPicPr>
          <p:nvPr/>
        </p:nvPicPr>
        <p:blipFill>
          <a:blip r:embed="rId3"/>
          <a:stretch>
            <a:fillRect/>
          </a:stretch>
        </p:blipFill>
        <p:spPr>
          <a:xfrm>
            <a:off x="3307556" y="1811159"/>
            <a:ext cx="2528888" cy="3649348"/>
          </a:xfrm>
          <a:prstGeom prst="rect">
            <a:avLst/>
          </a:prstGeom>
        </p:spPr>
      </p:pic>
    </p:spTree>
    <p:extLst>
      <p:ext uri="{BB962C8B-B14F-4D97-AF65-F5344CB8AC3E}">
        <p14:creationId xmlns:p14="http://schemas.microsoft.com/office/powerpoint/2010/main" val="278818660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228600" y="5486400"/>
            <a:ext cx="8991600" cy="1292662"/>
          </a:xfrm>
          <a:prstGeom prst="rect">
            <a:avLst/>
          </a:prstGeom>
          <a:noFill/>
        </p:spPr>
        <p:txBody>
          <a:bodyPr wrap="square" rtlCol="0">
            <a:spAutoFit/>
          </a:bodyPr>
          <a:lstStyle/>
          <a:p>
            <a:r>
              <a:rPr lang="en-GB" sz="2600" dirty="0"/>
              <a:t>Whole class Maths teaching takes place on the carpet. The Maths Adult Led activity is rotated between groups throughout the week. Independent activities link to all areas of learning. </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r="8333"/>
          <a:stretch/>
        </p:blipFill>
        <p:spPr>
          <a:xfrm>
            <a:off x="2400300" y="1947333"/>
            <a:ext cx="4343400" cy="3539067"/>
          </a:xfrm>
          <a:prstGeom prst="rect">
            <a:avLst/>
          </a:prstGeom>
        </p:spPr>
      </p:pic>
    </p:spTree>
    <p:extLst>
      <p:ext uri="{BB962C8B-B14F-4D97-AF65-F5344CB8AC3E}">
        <p14:creationId xmlns:p14="http://schemas.microsoft.com/office/powerpoint/2010/main" val="100100224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6200" y="5042118"/>
            <a:ext cx="8991600" cy="1815882"/>
          </a:xfrm>
          <a:prstGeom prst="rect">
            <a:avLst/>
          </a:prstGeom>
          <a:noFill/>
        </p:spPr>
        <p:txBody>
          <a:bodyPr wrap="square" rtlCol="0">
            <a:spAutoFit/>
          </a:bodyPr>
          <a:lstStyle/>
          <a:p>
            <a:r>
              <a:rPr lang="en-GB" sz="2800" dirty="0"/>
              <a:t>After the Adult Led activities have taken place, children again have the opportunity to apply their learning in their own play during Child Initiated learning both inside and outside of the classroom. </a:t>
            </a:r>
          </a:p>
        </p:txBody>
      </p:sp>
      <p:pic>
        <p:nvPicPr>
          <p:cNvPr id="2" name="Picture 1" descr="A statue in a garden&#10;&#10;Description automatically generated">
            <a:extLst>
              <a:ext uri="{FF2B5EF4-FFF2-40B4-BE49-F238E27FC236}">
                <a16:creationId xmlns:a16="http://schemas.microsoft.com/office/drawing/2014/main" id="{0EF1B26F-D5C3-AC89-4729-D889323D447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130492" y="2220278"/>
            <a:ext cx="3223260" cy="2417445"/>
          </a:xfrm>
          <a:prstGeom prst="rect">
            <a:avLst/>
          </a:prstGeom>
          <a:noFill/>
          <a:ln>
            <a:noFill/>
          </a:ln>
        </p:spPr>
      </p:pic>
      <p:pic>
        <p:nvPicPr>
          <p:cNvPr id="9" name="Picture 8" descr="A wooden structure in a garden&#10;&#10;Description automatically generated">
            <a:extLst>
              <a:ext uri="{FF2B5EF4-FFF2-40B4-BE49-F238E27FC236}">
                <a16:creationId xmlns:a16="http://schemas.microsoft.com/office/drawing/2014/main" id="{1A34F6E1-D7A4-DFB5-6196-524F5BCC33C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873692" y="2218790"/>
            <a:ext cx="3223261" cy="2417446"/>
          </a:xfrm>
          <a:prstGeom prst="rect">
            <a:avLst/>
          </a:prstGeom>
        </p:spPr>
      </p:pic>
      <p:pic>
        <p:nvPicPr>
          <p:cNvPr id="11" name="Picture 10" descr="A playground with a climbing frame&#10;&#10;Description automatically generated">
            <a:extLst>
              <a:ext uri="{FF2B5EF4-FFF2-40B4-BE49-F238E27FC236}">
                <a16:creationId xmlns:a16="http://schemas.microsoft.com/office/drawing/2014/main" id="{01767EA6-6F9F-53C3-7BAA-E6D0F21C3DC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609107" y="2218789"/>
            <a:ext cx="3223262" cy="2417447"/>
          </a:xfrm>
          <a:prstGeom prst="rect">
            <a:avLst/>
          </a:prstGeom>
        </p:spPr>
      </p:pic>
    </p:spTree>
    <p:extLst>
      <p:ext uri="{BB962C8B-B14F-4D97-AF65-F5344CB8AC3E}">
        <p14:creationId xmlns:p14="http://schemas.microsoft.com/office/powerpoint/2010/main" val="360530683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21920" y="5715000"/>
            <a:ext cx="8991600" cy="954107"/>
          </a:xfrm>
          <a:prstGeom prst="rect">
            <a:avLst/>
          </a:prstGeom>
          <a:noFill/>
        </p:spPr>
        <p:txBody>
          <a:bodyPr wrap="square" rtlCol="0">
            <a:spAutoFit/>
          </a:bodyPr>
          <a:lstStyle/>
          <a:p>
            <a:r>
              <a:rPr lang="en-GB" sz="2800" dirty="0"/>
              <a:t>Once children have collected their belongings ready for home time, they find their carpet space and listen to a story.</a:t>
            </a:r>
          </a:p>
        </p:txBody>
      </p:sp>
      <p:pic>
        <p:nvPicPr>
          <p:cNvPr id="1026" name="Picture 2" descr="Reading in the EYFS - great books to share with nursery and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2133600"/>
            <a:ext cx="51816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738889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41514" y="5943600"/>
            <a:ext cx="8991600" cy="954107"/>
          </a:xfrm>
          <a:prstGeom prst="rect">
            <a:avLst/>
          </a:prstGeom>
          <a:noFill/>
        </p:spPr>
        <p:txBody>
          <a:bodyPr wrap="square" rtlCol="0">
            <a:spAutoFit/>
          </a:bodyPr>
          <a:lstStyle/>
          <a:p>
            <a:r>
              <a:rPr lang="en-GB" sz="2800" dirty="0"/>
              <a:t>Finally, children say their end of day prayer before being collected at the end of the day.</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t="2397"/>
          <a:stretch/>
        </p:blipFill>
        <p:spPr>
          <a:xfrm rot="5400000">
            <a:off x="2579369" y="2309941"/>
            <a:ext cx="3985261" cy="3281452"/>
          </a:xfrm>
          <a:prstGeom prst="rect">
            <a:avLst/>
          </a:prstGeom>
        </p:spPr>
      </p:pic>
    </p:spTree>
    <p:extLst>
      <p:ext uri="{BB962C8B-B14F-4D97-AF65-F5344CB8AC3E}">
        <p14:creationId xmlns:p14="http://schemas.microsoft.com/office/powerpoint/2010/main" val="222396434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0" y="5638800"/>
            <a:ext cx="9144000" cy="1200329"/>
          </a:xfrm>
          <a:prstGeom prst="rect">
            <a:avLst/>
          </a:prstGeom>
          <a:noFill/>
        </p:spPr>
        <p:txBody>
          <a:bodyPr wrap="square" rtlCol="0">
            <a:spAutoFit/>
          </a:bodyPr>
          <a:lstStyle/>
          <a:p>
            <a:r>
              <a:rPr lang="en-GB" sz="2400" kern="100" dirty="0">
                <a:effectLst/>
                <a:latin typeface="Arial" panose="020B0604020202020204" pitchFamily="34" charset="0"/>
                <a:ea typeface="Calibri" panose="020F0502020204030204" pitchFamily="34" charset="0"/>
                <a:cs typeface="Times New Roman" panose="02020603050405020304" pitchFamily="18" charset="0"/>
              </a:rPr>
              <a:t>At the end of the day, come through the main gate and walk down to EYFS gate where Mrs Blackwell will be waiting to send your child home. </a:t>
            </a:r>
            <a:endParaRPr lang="en-GB" sz="2800" dirty="0">
              <a:solidFill>
                <a:schemeClr val="tx2"/>
              </a:solidFill>
            </a:endParaRPr>
          </a:p>
        </p:txBody>
      </p:sp>
      <p:pic>
        <p:nvPicPr>
          <p:cNvPr id="6" name="Picture 5" descr="A person standing in front of a playground&#10;&#10;Description automatically generated">
            <a:extLst>
              <a:ext uri="{FF2B5EF4-FFF2-40B4-BE49-F238E27FC236}">
                <a16:creationId xmlns:a16="http://schemas.microsoft.com/office/drawing/2014/main" id="{E6B94D1C-2918-88C4-B852-D7066C67D5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565400" y="2267998"/>
            <a:ext cx="3860800" cy="2895600"/>
          </a:xfrm>
          <a:prstGeom prst="rect">
            <a:avLst/>
          </a:prstGeom>
        </p:spPr>
      </p:pic>
    </p:spTree>
    <p:extLst>
      <p:ext uri="{BB962C8B-B14F-4D97-AF65-F5344CB8AC3E}">
        <p14:creationId xmlns:p14="http://schemas.microsoft.com/office/powerpoint/2010/main" val="395374306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480</TotalTime>
  <Words>444</Words>
  <Application>Microsoft Office PowerPoint</Application>
  <PresentationFormat>On-screen Show (4:3)</PresentationFormat>
  <Paragraphs>24</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Nicky</dc:creator>
  <cp:lastModifiedBy>Nicola Blackwell</cp:lastModifiedBy>
  <cp:revision>48</cp:revision>
  <dcterms:created xsi:type="dcterms:W3CDTF">2019-10-21T17:12:16Z</dcterms:created>
  <dcterms:modified xsi:type="dcterms:W3CDTF">2025-07-17T13:03:40Z</dcterms:modified>
</cp:coreProperties>
</file>