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90" r:id="rId5"/>
    <p:sldId id="291" r:id="rId6"/>
    <p:sldId id="292" r:id="rId7"/>
    <p:sldId id="293" r:id="rId8"/>
    <p:sldId id="294" r:id="rId9"/>
    <p:sldId id="296" r:id="rId10"/>
    <p:sldId id="297" r:id="rId11"/>
    <p:sldId id="298" r:id="rId12"/>
    <p:sldId id="300" r:id="rId13"/>
    <p:sldId id="301" r:id="rId1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040" autoAdjust="0"/>
    <p:restoredTop sz="82482" autoAdjust="0"/>
  </p:normalViewPr>
  <p:slideViewPr>
    <p:cSldViewPr>
      <p:cViewPr varScale="1">
        <p:scale>
          <a:sx n="86" d="100"/>
          <a:sy n="86" d="100"/>
        </p:scale>
        <p:origin x="1291" y="58"/>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206015895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00644955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59067056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134365709"/>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C117F71-8CBB-40AF-A047-2F953B60056B}" type="datetimeFigureOut">
              <a:rPr lang="en-GB" smtClean="0"/>
              <a:t>17/07/2025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80303402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C117F71-8CBB-40AF-A047-2F953B60056B}" type="datetimeFigureOut">
              <a:rPr lang="en-GB" smtClean="0"/>
              <a:t>17/07/2025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407556607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C117F71-8CBB-40AF-A047-2F953B60056B}" type="datetimeFigureOut">
              <a:rPr lang="en-GB" smtClean="0"/>
              <a:t>17/07/2025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9123428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2250423050"/>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C117F71-8CBB-40AF-A047-2F953B60056B}" type="datetimeFigureOut">
              <a:rPr lang="en-GB" smtClean="0"/>
              <a:t>17/07/2025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1056341197"/>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67685134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C117F71-8CBB-40AF-A047-2F953B60056B}" type="datetimeFigureOut">
              <a:rPr lang="en-GB" smtClean="0"/>
              <a:t>17/07/2025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9C7B3B1-8696-4823-93DB-A07BC9BFDFC2}" type="slidenum">
              <a:rPr lang="en-GB" smtClean="0"/>
              <a:t>‹#›</a:t>
            </a:fld>
            <a:endParaRPr lang="en-GB"/>
          </a:p>
        </p:txBody>
      </p:sp>
    </p:spTree>
    <p:extLst>
      <p:ext uri="{BB962C8B-B14F-4D97-AF65-F5344CB8AC3E}">
        <p14:creationId xmlns:p14="http://schemas.microsoft.com/office/powerpoint/2010/main" val="326244100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117F71-8CBB-40AF-A047-2F953B60056B}" type="datetimeFigureOut">
              <a:rPr lang="en-GB" smtClean="0"/>
              <a:t>17/07/2025</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9C7B3B1-8696-4823-93DB-A07BC9BFDFC2}" type="slidenum">
              <a:rPr lang="en-GB" smtClean="0"/>
              <a:t>‹#›</a:t>
            </a:fld>
            <a:endParaRPr lang="en-GB"/>
          </a:p>
        </p:txBody>
      </p:sp>
    </p:spTree>
    <p:extLst>
      <p:ext uri="{BB962C8B-B14F-4D97-AF65-F5344CB8AC3E}">
        <p14:creationId xmlns:p14="http://schemas.microsoft.com/office/powerpoint/2010/main" val="41934566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jpeg"/><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jpeg"/><Relationship Id="rId1" Type="http://schemas.openxmlformats.org/officeDocument/2006/relationships/slideLayout" Target="../slideLayouts/slideLayout1.xml"/><Relationship Id="rId5" Type="http://schemas.openxmlformats.org/officeDocument/2006/relationships/image" Target="../media/image14.jpeg"/><Relationship Id="rId4" Type="http://schemas.openxmlformats.org/officeDocument/2006/relationships/image" Target="../media/image13.jpeg"/></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jpe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5025" y="1752600"/>
            <a:ext cx="7772400" cy="762000"/>
          </a:xfrm>
        </p:spPr>
        <p:txBody>
          <a:bodyPr>
            <a:noAutofit/>
          </a:bodyPr>
          <a:lstStyle/>
          <a:p>
            <a:r>
              <a:rPr lang="en-US" sz="4800" dirty="0">
                <a:solidFill>
                  <a:schemeClr val="tx1"/>
                </a:solidFill>
                <a:effectLst>
                  <a:outerShdw blurRad="38100" dist="38100" dir="2700000" algn="tl">
                    <a:srgbClr val="000000"/>
                  </a:outerShdw>
                </a:effectLst>
              </a:rPr>
              <a:t>St Augustine’s Catholic Primary School</a:t>
            </a:r>
            <a:endParaRPr lang="en-GB" sz="4800" dirty="0">
              <a:solidFill>
                <a:schemeClr val="tx1"/>
              </a:solidFill>
            </a:endParaRPr>
          </a:p>
        </p:txBody>
      </p:sp>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168939" y="3276600"/>
            <a:ext cx="2736850" cy="2897187"/>
          </a:xfrm>
          <a:prstGeom prst="rect">
            <a:avLst/>
          </a:prstGeom>
          <a:noFill/>
          <a:ln w="9525" cap="sq">
            <a:solidFill>
              <a:srgbClr val="3333FF">
                <a:alpha val="9019"/>
              </a:srgbClr>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p:cNvSpPr/>
          <p:nvPr/>
        </p:nvSpPr>
        <p:spPr>
          <a:xfrm>
            <a:off x="1143000" y="6181312"/>
            <a:ext cx="7162800" cy="646331"/>
          </a:xfrm>
          <a:prstGeom prst="rect">
            <a:avLst/>
          </a:prstGeom>
        </p:spPr>
        <p:txBody>
          <a:bodyPr wrap="square">
            <a:spAutoFit/>
          </a:bodyPr>
          <a:lstStyle/>
          <a:p>
            <a:pPr algn="ctr"/>
            <a:r>
              <a:rPr lang="en-US" altLang="en-US" i="1" dirty="0">
                <a:latin typeface="Comic Sans MS" pitchFamily="66" charset="0"/>
              </a:rPr>
              <a:t>We come to school to live and learn happily together</a:t>
            </a:r>
            <a:br>
              <a:rPr lang="en-US" altLang="en-US" i="1" dirty="0">
                <a:latin typeface="Comic Sans MS" pitchFamily="66" charset="0"/>
              </a:rPr>
            </a:br>
            <a:r>
              <a:rPr lang="en-US" altLang="en-US" i="1" dirty="0">
                <a:latin typeface="Comic Sans MS" pitchFamily="66" charset="0"/>
              </a:rPr>
              <a:t>by loving ourselves and each other as Jesus teaches us.</a:t>
            </a:r>
            <a:endParaRPr lang="en-US" altLang="en-US" dirty="0">
              <a:latin typeface="Calibri" pitchFamily="34" charset="0"/>
            </a:endParaRPr>
          </a:p>
        </p:txBody>
      </p:sp>
    </p:spTree>
    <p:extLst>
      <p:ext uri="{BB962C8B-B14F-4D97-AF65-F5344CB8AC3E}">
        <p14:creationId xmlns:p14="http://schemas.microsoft.com/office/powerpoint/2010/main" val="41781826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838200" y="2590800"/>
            <a:ext cx="7772400" cy="762000"/>
          </a:xfrm>
        </p:spPr>
        <p:txBody>
          <a:bodyPr>
            <a:noAutofit/>
          </a:bodyPr>
          <a:lstStyle/>
          <a:p>
            <a:r>
              <a:rPr lang="en-GB" sz="6600" dirty="0">
                <a:solidFill>
                  <a:schemeClr val="tx1"/>
                </a:solidFill>
                <a:effectLst>
                  <a:outerShdw blurRad="38100" dist="38100" dir="2700000" algn="tl">
                    <a:srgbClr val="000000">
                      <a:alpha val="43137"/>
                    </a:srgbClr>
                  </a:outerShdw>
                </a:effectLst>
              </a:rPr>
              <a:t>A Day In The Life of </a:t>
            </a:r>
          </a:p>
          <a:p>
            <a:r>
              <a:rPr lang="en-GB" sz="6600" dirty="0">
                <a:solidFill>
                  <a:schemeClr val="tx1"/>
                </a:solidFill>
                <a:effectLst>
                  <a:outerShdw blurRad="38100" dist="38100" dir="2700000" algn="tl">
                    <a:srgbClr val="000000">
                      <a:alpha val="43137"/>
                    </a:srgbClr>
                  </a:outerShdw>
                </a:effectLst>
              </a:rPr>
              <a:t>Nursery…</a:t>
            </a:r>
          </a:p>
        </p:txBody>
      </p:sp>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39360106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21454" y="5719195"/>
            <a:ext cx="9144000" cy="1569660"/>
          </a:xfrm>
          <a:prstGeom prst="rect">
            <a:avLst/>
          </a:prstGeom>
          <a:noFill/>
        </p:spPr>
        <p:txBody>
          <a:bodyPr wrap="square" rtlCol="0">
            <a:spAutoFit/>
          </a:bodyPr>
          <a:lstStyle/>
          <a:p>
            <a:r>
              <a:rPr lang="en-GB" sz="2400" kern="100" dirty="0">
                <a:effectLst/>
                <a:latin typeface="Arial" panose="020B0604020202020204" pitchFamily="34" charset="0"/>
                <a:ea typeface="Calibri" panose="020F0502020204030204" pitchFamily="34" charset="0"/>
                <a:cs typeface="Times New Roman" panose="02020603050405020304" pitchFamily="18" charset="0"/>
              </a:rPr>
              <a:t>In the morning, come through the main gate and walk down to EYFS gate where Mrs </a:t>
            </a:r>
            <a:r>
              <a:rPr lang="en-GB" sz="2400" kern="100" dirty="0" err="1">
                <a:effectLst/>
                <a:latin typeface="Arial" panose="020B0604020202020204" pitchFamily="34" charset="0"/>
                <a:ea typeface="Calibri" panose="020F0502020204030204" pitchFamily="34" charset="0"/>
                <a:cs typeface="Times New Roman" panose="02020603050405020304" pitchFamily="18" charset="0"/>
              </a:rPr>
              <a:t>Smitham</a:t>
            </a:r>
            <a:r>
              <a:rPr lang="en-GB" sz="2400" kern="100" dirty="0">
                <a:effectLst/>
                <a:latin typeface="Arial" panose="020B0604020202020204" pitchFamily="34" charset="0"/>
                <a:ea typeface="Calibri" panose="020F0502020204030204" pitchFamily="34" charset="0"/>
                <a:cs typeface="Times New Roman" panose="02020603050405020304" pitchFamily="18" charset="0"/>
              </a:rPr>
              <a:t> will be waiting to welcome you. Gates are open between 8:40 and 8:50am.</a:t>
            </a:r>
            <a:endParaRPr lang="en-GB" sz="2400" kern="100" dirty="0">
              <a:effectLst/>
              <a:latin typeface="Calibri" panose="020F0502020204030204" pitchFamily="34" charset="0"/>
              <a:ea typeface="Calibri" panose="020F0502020204030204" pitchFamily="34" charset="0"/>
              <a:cs typeface="Times New Roman" panose="02020603050405020304" pitchFamily="18" charset="0"/>
            </a:endParaRPr>
          </a:p>
          <a:p>
            <a:pPr algn="ctr"/>
            <a:r>
              <a:rPr lang="en-GB" sz="2400" dirty="0">
                <a:solidFill>
                  <a:schemeClr val="tx2"/>
                </a:solidFill>
              </a:rPr>
              <a:t>.</a:t>
            </a:r>
          </a:p>
        </p:txBody>
      </p:sp>
      <p:pic>
        <p:nvPicPr>
          <p:cNvPr id="5" name="Picture 4" descr="A person standing in a parking lot&#10;&#10;Description automatically generated">
            <a:extLst>
              <a:ext uri="{FF2B5EF4-FFF2-40B4-BE49-F238E27FC236}">
                <a16:creationId xmlns:a16="http://schemas.microsoft.com/office/drawing/2014/main" id="{C296BDEC-6563-E224-8EC0-05D2E4BB964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209800" y="2113914"/>
            <a:ext cx="4724399" cy="3449403"/>
          </a:xfrm>
          <a:prstGeom prst="rect">
            <a:avLst/>
          </a:prstGeom>
        </p:spPr>
      </p:pic>
    </p:spTree>
    <p:extLst>
      <p:ext uri="{BB962C8B-B14F-4D97-AF65-F5344CB8AC3E}">
        <p14:creationId xmlns:p14="http://schemas.microsoft.com/office/powerpoint/2010/main" val="251536562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6172200"/>
            <a:ext cx="8991600" cy="523220"/>
          </a:xfrm>
          <a:prstGeom prst="rect">
            <a:avLst/>
          </a:prstGeom>
          <a:noFill/>
        </p:spPr>
        <p:txBody>
          <a:bodyPr wrap="square" rtlCol="0">
            <a:spAutoFit/>
          </a:bodyPr>
          <a:lstStyle/>
          <a:p>
            <a:r>
              <a:rPr lang="en-GB" sz="2800" dirty="0"/>
              <a:t>In the cloakroom, they will find their named peg.</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661222" y="1999908"/>
            <a:ext cx="3897753" cy="3886199"/>
          </a:xfrm>
          <a:prstGeom prst="rect">
            <a:avLst/>
          </a:prstGeom>
        </p:spPr>
      </p:pic>
    </p:spTree>
    <p:extLst>
      <p:ext uri="{BB962C8B-B14F-4D97-AF65-F5344CB8AC3E}">
        <p14:creationId xmlns:p14="http://schemas.microsoft.com/office/powerpoint/2010/main" val="256399275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903893"/>
            <a:ext cx="8991600" cy="954107"/>
          </a:xfrm>
          <a:prstGeom prst="rect">
            <a:avLst/>
          </a:prstGeom>
          <a:noFill/>
        </p:spPr>
        <p:txBody>
          <a:bodyPr wrap="square" rtlCol="0">
            <a:spAutoFit/>
          </a:bodyPr>
          <a:lstStyle/>
          <a:p>
            <a:r>
              <a:rPr lang="en-GB" sz="2800" dirty="0"/>
              <a:t>Once children have hung up their coats and bags, they will be welcomed into our Nursery classroom.</a:t>
            </a:r>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981200" y="1958036"/>
            <a:ext cx="5181600" cy="3870207"/>
          </a:xfrm>
          <a:prstGeom prst="rect">
            <a:avLst/>
          </a:prstGeom>
        </p:spPr>
      </p:pic>
    </p:spTree>
    <p:extLst>
      <p:ext uri="{BB962C8B-B14F-4D97-AF65-F5344CB8AC3E}">
        <p14:creationId xmlns:p14="http://schemas.microsoft.com/office/powerpoint/2010/main" val="277709025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52400" y="5638800"/>
            <a:ext cx="8991600" cy="954107"/>
          </a:xfrm>
          <a:prstGeom prst="rect">
            <a:avLst/>
          </a:prstGeom>
          <a:noFill/>
        </p:spPr>
        <p:txBody>
          <a:bodyPr wrap="square" rtlCol="0">
            <a:spAutoFit/>
          </a:bodyPr>
          <a:lstStyle/>
          <a:p>
            <a:r>
              <a:rPr lang="en-GB" sz="2800" dirty="0"/>
              <a:t>Children self-register by finding their name card and as their writing skills develop, they move on to writing their name.</a:t>
            </a:r>
          </a:p>
        </p:txBody>
      </p:sp>
      <p:pic>
        <p:nvPicPr>
          <p:cNvPr id="6" name="Picture 5" descr="A door with papers and a green board&#10;&#10;Description automatically generated with medium confidence">
            <a:extLst>
              <a:ext uri="{FF2B5EF4-FFF2-40B4-BE49-F238E27FC236}">
                <a16:creationId xmlns:a16="http://schemas.microsoft.com/office/drawing/2014/main" id="{BC594078-A888-5F16-5583-DD839C95C73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940194" y="2468804"/>
            <a:ext cx="3453612" cy="2590800"/>
          </a:xfrm>
          <a:prstGeom prst="rect">
            <a:avLst/>
          </a:prstGeom>
          <a:noFill/>
          <a:ln>
            <a:noFill/>
          </a:ln>
        </p:spPr>
      </p:pic>
      <p:pic>
        <p:nvPicPr>
          <p:cNvPr id="7" name="Picture 6" descr="A shelf with colorful bins on it&#10;&#10;Description automatically generated">
            <a:extLst>
              <a:ext uri="{FF2B5EF4-FFF2-40B4-BE49-F238E27FC236}">
                <a16:creationId xmlns:a16="http://schemas.microsoft.com/office/drawing/2014/main" id="{E45F0D8A-ED9A-FA56-27B8-AF1076ED7E82}"/>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5136030" y="2505022"/>
            <a:ext cx="3412557" cy="2559418"/>
          </a:xfrm>
          <a:prstGeom prst="rect">
            <a:avLst/>
          </a:prstGeom>
          <a:noFill/>
          <a:ln>
            <a:noFill/>
          </a:ln>
        </p:spPr>
      </p:pic>
    </p:spTree>
    <p:extLst>
      <p:ext uri="{BB962C8B-B14F-4D97-AF65-F5344CB8AC3E}">
        <p14:creationId xmlns:p14="http://schemas.microsoft.com/office/powerpoint/2010/main" val="1642791535"/>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436910"/>
            <a:ext cx="8991600" cy="1384995"/>
          </a:xfrm>
          <a:prstGeom prst="rect">
            <a:avLst/>
          </a:prstGeom>
          <a:noFill/>
        </p:spPr>
        <p:txBody>
          <a:bodyPr wrap="square" rtlCol="0">
            <a:spAutoFit/>
          </a:bodyPr>
          <a:lstStyle/>
          <a:p>
            <a:r>
              <a:rPr lang="en-GB" sz="2800" dirty="0"/>
              <a:t>Children sit in small groups to take part in a short session that includes Level 1 phonics, number, shape and colour recognition.</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62000" y="2225040"/>
            <a:ext cx="3468674" cy="2590800"/>
          </a:xfrm>
          <a:prstGeom prst="rect">
            <a:avLst/>
          </a:prstGeom>
        </p:spPr>
      </p:pic>
      <p:pic>
        <p:nvPicPr>
          <p:cNvPr id="5" name="Picture 4"/>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105400" y="2225040"/>
            <a:ext cx="3468675" cy="2590800"/>
          </a:xfrm>
          <a:prstGeom prst="rect">
            <a:avLst/>
          </a:prstGeom>
        </p:spPr>
      </p:pic>
    </p:spTree>
    <p:extLst>
      <p:ext uri="{BB962C8B-B14F-4D97-AF65-F5344CB8AC3E}">
        <p14:creationId xmlns:p14="http://schemas.microsoft.com/office/powerpoint/2010/main" val="2959046631"/>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436910"/>
            <a:ext cx="8991600" cy="1384995"/>
          </a:xfrm>
          <a:prstGeom prst="rect">
            <a:avLst/>
          </a:prstGeom>
          <a:noFill/>
        </p:spPr>
        <p:txBody>
          <a:bodyPr wrap="square" rtlCol="0">
            <a:spAutoFit/>
          </a:bodyPr>
          <a:lstStyle/>
          <a:p>
            <a:r>
              <a:rPr lang="en-GB" sz="2800" dirty="0"/>
              <a:t>Whole class teaching takes part on the carpet with a particular focus each day. Teaching sessions include</a:t>
            </a:r>
          </a:p>
          <a:p>
            <a:r>
              <a:rPr lang="en-GB" sz="2800" dirty="0"/>
              <a:t>Literacy, Maths, RE, PSED and UW.</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234990" y="1945821"/>
            <a:ext cx="4674020" cy="3491089"/>
          </a:xfrm>
          <a:prstGeom prst="rect">
            <a:avLst/>
          </a:prstGeom>
        </p:spPr>
      </p:pic>
    </p:spTree>
    <p:extLst>
      <p:ext uri="{BB962C8B-B14F-4D97-AF65-F5344CB8AC3E}">
        <p14:creationId xmlns:p14="http://schemas.microsoft.com/office/powerpoint/2010/main" val="1150203498"/>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1384995"/>
          </a:xfrm>
          <a:prstGeom prst="rect">
            <a:avLst/>
          </a:prstGeom>
          <a:noFill/>
        </p:spPr>
        <p:txBody>
          <a:bodyPr wrap="square" rtlCol="0">
            <a:spAutoFit/>
          </a:bodyPr>
          <a:lstStyle/>
          <a:p>
            <a:r>
              <a:rPr lang="en-GB" sz="2800" dirty="0"/>
              <a:t>An Adult Led activity takes place daily and all children participate throughout the week. The activity links to the whole class teaching that has taken place on the carpet.</a:t>
            </a:r>
          </a:p>
        </p:txBody>
      </p:sp>
      <p:pic>
        <p:nvPicPr>
          <p:cNvPr id="2" name="Picture 1"/>
          <p:cNvPicPr>
            <a:picLocks noChangeAspect="1"/>
          </p:cNvPicPr>
          <p:nvPr/>
        </p:nvPicPr>
        <p:blipFill rotWithShape="1">
          <a:blip r:embed="rId3" cstate="print">
            <a:extLst>
              <a:ext uri="{28A0092B-C50C-407E-A947-70E740481C1C}">
                <a14:useLocalDpi xmlns:a14="http://schemas.microsoft.com/office/drawing/2010/main" val="0"/>
              </a:ext>
            </a:extLst>
          </a:blip>
          <a:srcRect t="22143"/>
          <a:stretch/>
        </p:blipFill>
        <p:spPr>
          <a:xfrm>
            <a:off x="2286000" y="1958036"/>
            <a:ext cx="4412009" cy="2918764"/>
          </a:xfrm>
          <a:prstGeom prst="rect">
            <a:avLst/>
          </a:prstGeom>
        </p:spPr>
      </p:pic>
    </p:spTree>
    <p:extLst>
      <p:ext uri="{BB962C8B-B14F-4D97-AF65-F5344CB8AC3E}">
        <p14:creationId xmlns:p14="http://schemas.microsoft.com/office/powerpoint/2010/main" val="155611206"/>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76200" y="5042118"/>
            <a:ext cx="8991600" cy="1815882"/>
          </a:xfrm>
          <a:prstGeom prst="rect">
            <a:avLst/>
          </a:prstGeom>
          <a:noFill/>
        </p:spPr>
        <p:txBody>
          <a:bodyPr wrap="square" rtlCol="0">
            <a:spAutoFit/>
          </a:bodyPr>
          <a:lstStyle/>
          <a:p>
            <a:r>
              <a:rPr lang="en-GB" sz="2800" dirty="0"/>
              <a:t>Children have the opportunity to apply their learning in their own play during Child Initiated learning both inside and outside of the classroom. During this time, we also operate rolling snack.</a:t>
            </a:r>
          </a:p>
        </p:txBody>
      </p:sp>
      <p:pic>
        <p:nvPicPr>
          <p:cNvPr id="2" name="Picture 1" descr="A statue in a garden&#10;&#10;Description automatically generated">
            <a:extLst>
              <a:ext uri="{FF2B5EF4-FFF2-40B4-BE49-F238E27FC236}">
                <a16:creationId xmlns:a16="http://schemas.microsoft.com/office/drawing/2014/main" id="{0EF1B26F-D5C3-AC89-4729-D889323D4475}"/>
              </a:ext>
            </a:extLst>
          </p:cNvPr>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rot="5400000">
            <a:off x="130492" y="2220278"/>
            <a:ext cx="3223260" cy="2417445"/>
          </a:xfrm>
          <a:prstGeom prst="rect">
            <a:avLst/>
          </a:prstGeom>
          <a:noFill/>
          <a:ln>
            <a:noFill/>
          </a:ln>
        </p:spPr>
      </p:pic>
      <p:pic>
        <p:nvPicPr>
          <p:cNvPr id="9" name="Picture 8" descr="A wooden structure in a garden&#10;&#10;Description automatically generated">
            <a:extLst>
              <a:ext uri="{FF2B5EF4-FFF2-40B4-BE49-F238E27FC236}">
                <a16:creationId xmlns:a16="http://schemas.microsoft.com/office/drawing/2014/main" id="{1A34F6E1-D7A4-DFB5-6196-524F5BCC33CB}"/>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2873692" y="2218790"/>
            <a:ext cx="3223261" cy="2417446"/>
          </a:xfrm>
          <a:prstGeom prst="rect">
            <a:avLst/>
          </a:prstGeom>
        </p:spPr>
      </p:pic>
      <p:pic>
        <p:nvPicPr>
          <p:cNvPr id="11" name="Picture 10" descr="A playground with a climbing frame&#10;&#10;Description automatically generated">
            <a:extLst>
              <a:ext uri="{FF2B5EF4-FFF2-40B4-BE49-F238E27FC236}">
                <a16:creationId xmlns:a16="http://schemas.microsoft.com/office/drawing/2014/main" id="{01767EA6-6F9F-53C3-7BAA-E6D0F21C3DC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5400000">
            <a:off x="5609107" y="2218789"/>
            <a:ext cx="3223262" cy="2417447"/>
          </a:xfrm>
          <a:prstGeom prst="rect">
            <a:avLst/>
          </a:prstGeom>
        </p:spPr>
      </p:pic>
    </p:spTree>
    <p:extLst>
      <p:ext uri="{BB962C8B-B14F-4D97-AF65-F5344CB8AC3E}">
        <p14:creationId xmlns:p14="http://schemas.microsoft.com/office/powerpoint/2010/main" val="111805468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21920" y="5715000"/>
            <a:ext cx="8991600" cy="523220"/>
          </a:xfrm>
          <a:prstGeom prst="rect">
            <a:avLst/>
          </a:prstGeom>
          <a:noFill/>
        </p:spPr>
        <p:txBody>
          <a:bodyPr wrap="square" rtlCol="0">
            <a:spAutoFit/>
          </a:bodyPr>
          <a:lstStyle/>
          <a:p>
            <a:r>
              <a:rPr lang="en-GB" sz="2800" dirty="0"/>
              <a:t>Children take part in early Literacy activities daily.</a:t>
            </a:r>
          </a:p>
        </p:txBody>
      </p:sp>
      <p:pic>
        <p:nvPicPr>
          <p:cNvPr id="2" name="Picture 2" descr="Reading in the EYFS - great books to share with nursery and ...">
            <a:extLst>
              <a:ext uri="{FF2B5EF4-FFF2-40B4-BE49-F238E27FC236}">
                <a16:creationId xmlns:a16="http://schemas.microsoft.com/office/drawing/2014/main" id="{FCDA0BB1-BEE2-A91F-0F1F-8E5C8607CD5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2133600"/>
            <a:ext cx="5181600"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2621503"/>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41514" y="5943600"/>
            <a:ext cx="8991600" cy="954107"/>
          </a:xfrm>
          <a:prstGeom prst="rect">
            <a:avLst/>
          </a:prstGeom>
          <a:noFill/>
        </p:spPr>
        <p:txBody>
          <a:bodyPr wrap="square" rtlCol="0">
            <a:spAutoFit/>
          </a:bodyPr>
          <a:lstStyle/>
          <a:p>
            <a:r>
              <a:rPr lang="en-GB" sz="2800" dirty="0"/>
              <a:t>Finally, children say their end of session prayer together</a:t>
            </a:r>
          </a:p>
          <a:p>
            <a:r>
              <a:rPr lang="en-GB" sz="2800" dirty="0"/>
              <a:t>before being collected. </a:t>
            </a:r>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2514600" y="2171700"/>
            <a:ext cx="4114800" cy="3429000"/>
          </a:xfrm>
          <a:prstGeom prst="rect">
            <a:avLst/>
          </a:prstGeom>
        </p:spPr>
      </p:pic>
    </p:spTree>
    <p:extLst>
      <p:ext uri="{BB962C8B-B14F-4D97-AF65-F5344CB8AC3E}">
        <p14:creationId xmlns:p14="http://schemas.microsoft.com/office/powerpoint/2010/main" val="2223964342"/>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T-augustines-newsletter-white-strip[1]"/>
          <p:cNvPicPr>
            <a:picLocks noChangeAspect="1" noChangeArrowheads="1"/>
          </p:cNvPicPr>
          <p:nvPr/>
        </p:nvPicPr>
        <p:blipFill>
          <a:blip r:embed="rId2">
            <a:lum contrast="-2000"/>
            <a:extLst>
              <a:ext uri="{28A0092B-C50C-407E-A947-70E740481C1C}">
                <a14:useLocalDpi xmlns:a14="http://schemas.microsoft.com/office/drawing/2010/main" val="0"/>
              </a:ext>
            </a:extLst>
          </a:blip>
          <a:srcRect/>
          <a:stretch>
            <a:fillRect/>
          </a:stretch>
        </p:blipFill>
        <p:spPr bwMode="auto">
          <a:xfrm>
            <a:off x="0" y="-46977"/>
            <a:ext cx="9144000" cy="2005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extBox 2"/>
          <p:cNvSpPr txBox="1"/>
          <p:nvPr/>
        </p:nvSpPr>
        <p:spPr>
          <a:xfrm>
            <a:off x="141514" y="5943600"/>
            <a:ext cx="8991600" cy="830997"/>
          </a:xfrm>
          <a:prstGeom prst="rect">
            <a:avLst/>
          </a:prstGeom>
          <a:noFill/>
        </p:spPr>
        <p:txBody>
          <a:bodyPr wrap="square" rtlCol="0">
            <a:spAutoFit/>
          </a:bodyPr>
          <a:lstStyle/>
          <a:p>
            <a:r>
              <a:rPr lang="en-GB" sz="2400" kern="100" dirty="0">
                <a:effectLst/>
                <a:latin typeface="Arial" panose="020B0604020202020204" pitchFamily="34" charset="0"/>
                <a:ea typeface="Calibri" panose="020F0502020204030204" pitchFamily="34" charset="0"/>
                <a:cs typeface="Times New Roman" panose="02020603050405020304" pitchFamily="18" charset="0"/>
              </a:rPr>
              <a:t>Pick up will be from the side entrance between 11:30-11:40am for morning children and 2:30-2:40pm for afternoon children.</a:t>
            </a:r>
            <a:r>
              <a:rPr lang="en-GB" sz="2400" dirty="0">
                <a:solidFill>
                  <a:schemeClr val="tx2"/>
                </a:solidFill>
              </a:rPr>
              <a:t> </a:t>
            </a:r>
          </a:p>
        </p:txBody>
      </p:sp>
      <p:pic>
        <p:nvPicPr>
          <p:cNvPr id="5" name="Picture 4" descr="A gated entrance to a building&#10;&#10;Description automatically generated">
            <a:extLst>
              <a:ext uri="{FF2B5EF4-FFF2-40B4-BE49-F238E27FC236}">
                <a16:creationId xmlns:a16="http://schemas.microsoft.com/office/drawing/2014/main" id="{6D6FF3C9-EB3C-8C23-BF68-635C1DB2EF57}"/>
              </a:ext>
            </a:extLst>
          </p:cNvPr>
          <p:cNvPicPr>
            <a:picLocks noChangeAspect="1"/>
          </p:cNvPicPr>
          <p:nvPr/>
        </p:nvPicPr>
        <p:blipFill>
          <a:blip r:embed="rId3"/>
          <a:stretch>
            <a:fillRect/>
          </a:stretch>
        </p:blipFill>
        <p:spPr>
          <a:xfrm>
            <a:off x="3266122" y="1932882"/>
            <a:ext cx="2973212" cy="3782117"/>
          </a:xfrm>
          <a:prstGeom prst="rect">
            <a:avLst/>
          </a:prstGeom>
        </p:spPr>
      </p:pic>
    </p:spTree>
    <p:extLst>
      <p:ext uri="{BB962C8B-B14F-4D97-AF65-F5344CB8AC3E}">
        <p14:creationId xmlns:p14="http://schemas.microsoft.com/office/powerpoint/2010/main" val="1530192945"/>
      </p:ext>
    </p:extLst>
  </p:cSld>
  <p:clrMapOvr>
    <a:masterClrMapping/>
  </p:clrMapOvr>
  <mc:AlternateContent xmlns:mc="http://schemas.openxmlformats.org/markup-compatibility/2006">
    <mc:Choice xmlns:p14="http://schemas.microsoft.com/office/powerpoint/2010/main" Requires="p14">
      <p:transition spd="slow" p14:dur="2000" advTm="10000"/>
    </mc:Choice>
    <mc:Fallback>
      <p:transition spd="slow" advTm="10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249</TotalTime>
  <Words>281</Words>
  <Application>Microsoft Office PowerPoint</Application>
  <PresentationFormat>On-screen Show (4:3)</PresentationFormat>
  <Paragraphs>18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Comic Sans MS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Nicky</dc:creator>
  <cp:lastModifiedBy>Nicola Blackwell</cp:lastModifiedBy>
  <cp:revision>32</cp:revision>
  <dcterms:created xsi:type="dcterms:W3CDTF">2019-10-21T17:12:16Z</dcterms:created>
  <dcterms:modified xsi:type="dcterms:W3CDTF">2025-07-17T13:06:39Z</dcterms:modified>
</cp:coreProperties>
</file>