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65" r:id="rId2"/>
    <p:sldId id="271" r:id="rId3"/>
    <p:sldId id="267" r:id="rId4"/>
    <p:sldId id="268" r:id="rId5"/>
    <p:sldId id="270" r:id="rId6"/>
    <p:sldId id="262" r:id="rId7"/>
    <p:sldId id="263" r:id="rId8"/>
    <p:sldId id="258" r:id="rId9"/>
    <p:sldId id="259" r:id="rId10"/>
    <p:sldId id="260" r:id="rId11"/>
    <p:sldId id="269" r:id="rId1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CC8880-E3C4-4F13-A377-63680D37027D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E75E21-942A-458A-97BF-38219660E9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9267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156B-22CD-4B06-997D-8D49A7AC7677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D71D9-292D-4764-99F9-315DCC73A8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926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156B-22CD-4B06-997D-8D49A7AC7677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D71D9-292D-4764-99F9-315DCC73A8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473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156B-22CD-4B06-997D-8D49A7AC7677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D71D9-292D-4764-99F9-315DCC73A8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8743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156B-22CD-4B06-997D-8D49A7AC7677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D71D9-292D-4764-99F9-315DCC73A8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8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156B-22CD-4B06-997D-8D49A7AC7677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D71D9-292D-4764-99F9-315DCC73A8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4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156B-22CD-4B06-997D-8D49A7AC7677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D71D9-292D-4764-99F9-315DCC73A8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09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156B-22CD-4B06-997D-8D49A7AC7677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D71D9-292D-4764-99F9-315DCC73A8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093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156B-22CD-4B06-997D-8D49A7AC7677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D71D9-292D-4764-99F9-315DCC73A8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391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156B-22CD-4B06-997D-8D49A7AC7677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D71D9-292D-4764-99F9-315DCC73A8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71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156B-22CD-4B06-997D-8D49A7AC7677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D71D9-292D-4764-99F9-315DCC73A8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67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8156B-22CD-4B06-997D-8D49A7AC7677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D71D9-292D-4764-99F9-315DCC73A8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254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8156B-22CD-4B06-997D-8D49A7AC7677}" type="datetimeFigureOut">
              <a:rPr lang="en-GB" smtClean="0"/>
              <a:t>25/06/2025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9D71D9-292D-4764-99F9-315DCC73A8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094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tfrancistrust.net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ST-augustines-newsletter-white-strip[1]"/>
          <p:cNvPicPr>
            <a:picLocks noChangeAspect="1" noChangeArrowheads="1"/>
          </p:cNvPicPr>
          <p:nvPr/>
        </p:nvPicPr>
        <p:blipFill>
          <a:blip r:embed="rId2">
            <a:lum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15" y="2270659"/>
            <a:ext cx="11467570" cy="231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16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ST-augustines-newsletter-white-strip[1]"/>
          <p:cNvPicPr>
            <a:picLocks noChangeAspect="1" noChangeArrowheads="1"/>
          </p:cNvPicPr>
          <p:nvPr/>
        </p:nvPicPr>
        <p:blipFill>
          <a:blip r:embed="rId2">
            <a:lum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305910" y="4710022"/>
            <a:ext cx="51240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Mrs Joanne Walsh – Executive Headteacher</a:t>
            </a:r>
            <a:endParaRPr lang="en-GB" sz="3600" b="1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32683" y="1841111"/>
            <a:ext cx="4081773" cy="4351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57087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ST-augustines-newsletter-white-strip[1]"/>
          <p:cNvPicPr>
            <a:picLocks noChangeAspect="1" noChangeArrowheads="1"/>
          </p:cNvPicPr>
          <p:nvPr/>
        </p:nvPicPr>
        <p:blipFill>
          <a:blip r:embed="rId2">
            <a:lum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169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10885" y="1773867"/>
            <a:ext cx="6408450" cy="4351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7108165" y="2130725"/>
            <a:ext cx="445985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St. Augustine of Hippo viewed education as a crucial path to both intellectual and spiritual growth, emphasizing its role in leading individuals towards God and a virtuous life. He believed education should nurture a love of learning, cultivate good habits, and foster a deeper understanding of God and oneself. </a:t>
            </a:r>
          </a:p>
        </p:txBody>
      </p:sp>
    </p:spTree>
    <p:extLst>
      <p:ext uri="{BB962C8B-B14F-4D97-AF65-F5344CB8AC3E}">
        <p14:creationId xmlns:p14="http://schemas.microsoft.com/office/powerpoint/2010/main" val="90317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ST-augustines-newsletter-white-strip[1]"/>
          <p:cNvPicPr>
            <a:picLocks noChangeAspect="1" noChangeArrowheads="1"/>
          </p:cNvPicPr>
          <p:nvPr/>
        </p:nvPicPr>
        <p:blipFill>
          <a:blip r:embed="rId2">
            <a:lum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169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01705" y="1690688"/>
            <a:ext cx="4569035" cy="49959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5599872" y="1795096"/>
            <a:ext cx="3131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https://www.stfrancistrust.net</a:t>
            </a:r>
            <a:r>
              <a:rPr lang="en-GB" dirty="0" smtClean="0">
                <a:hlinkClick r:id="rId4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5684808" y="2717322"/>
            <a:ext cx="523623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Inspired by the teachings of Christ and the example of St Francis, we strive for excellence, cherishing every child in our care as a unique thumbprint of God, enabling all to realise their full potential.</a:t>
            </a:r>
          </a:p>
        </p:txBody>
      </p:sp>
    </p:spTree>
    <p:extLst>
      <p:ext uri="{BB962C8B-B14F-4D97-AF65-F5344CB8AC3E}">
        <p14:creationId xmlns:p14="http://schemas.microsoft.com/office/powerpoint/2010/main" val="2131392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ST-augustines-newsletter-white-strip[1]"/>
          <p:cNvPicPr>
            <a:picLocks noChangeAspect="1" noChangeArrowheads="1"/>
          </p:cNvPicPr>
          <p:nvPr/>
        </p:nvPicPr>
        <p:blipFill>
          <a:blip r:embed="rId2">
            <a:lum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169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0586" y="1690688"/>
            <a:ext cx="5377829" cy="4351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6096000" y="1690688"/>
            <a:ext cx="515666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Be a pilgrim with us in the Church Year of Jubilee</a:t>
            </a:r>
          </a:p>
          <a:p>
            <a:r>
              <a:rPr lang="en-GB" sz="2800" dirty="0"/>
              <a:t>In a world that is growing more unjust and unequal, we invite people, schools and communities to experience the joy and strength in coming together as we respond to God’s call for a reset, a renewal of faith and a recommitment to a just world.</a:t>
            </a:r>
          </a:p>
        </p:txBody>
      </p:sp>
    </p:spTree>
    <p:extLst>
      <p:ext uri="{BB962C8B-B14F-4D97-AF65-F5344CB8AC3E}">
        <p14:creationId xmlns:p14="http://schemas.microsoft.com/office/powerpoint/2010/main" val="263009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3463" y="2165122"/>
            <a:ext cx="11336055" cy="4398515"/>
          </a:xfrm>
        </p:spPr>
        <p:txBody>
          <a:bodyPr>
            <a:normAutofit fontScale="25000" lnSpcReduction="20000"/>
          </a:bodyPr>
          <a:lstStyle/>
          <a:p>
            <a:pPr algn="l"/>
            <a:endParaRPr lang="en-GB" sz="112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16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Leadership Team</a:t>
            </a:r>
          </a:p>
          <a:p>
            <a:endParaRPr lang="en-GB" sz="160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16000" dirty="0" smtClean="0">
                <a:latin typeface="Comic Sans MS" panose="030F0702030302020204" pitchFamily="66" charset="0"/>
              </a:rPr>
              <a:t>Deputy </a:t>
            </a:r>
            <a:r>
              <a:rPr lang="en-GB" sz="16000" dirty="0" err="1" smtClean="0">
                <a:latin typeface="Comic Sans MS" panose="030F0702030302020204" pitchFamily="66" charset="0"/>
              </a:rPr>
              <a:t>Headteacher</a:t>
            </a:r>
            <a:r>
              <a:rPr lang="en-GB" sz="16000" dirty="0" smtClean="0">
                <a:latin typeface="Comic Sans MS" panose="030F0702030302020204" pitchFamily="66" charset="0"/>
              </a:rPr>
              <a:t> –Mrs. Faulkner</a:t>
            </a:r>
          </a:p>
          <a:p>
            <a:r>
              <a:rPr lang="en-GB" sz="16000" dirty="0" smtClean="0">
                <a:latin typeface="Comic Sans MS" panose="030F0702030302020204" pitchFamily="66" charset="0"/>
              </a:rPr>
              <a:t>Assistant </a:t>
            </a:r>
            <a:r>
              <a:rPr lang="en-GB" sz="16000" dirty="0" err="1" smtClean="0">
                <a:latin typeface="Comic Sans MS" panose="030F0702030302020204" pitchFamily="66" charset="0"/>
              </a:rPr>
              <a:t>Headteacher</a:t>
            </a:r>
            <a:r>
              <a:rPr lang="en-GB" sz="16000" dirty="0" smtClean="0">
                <a:latin typeface="Comic Sans MS" panose="030F0702030302020204" pitchFamily="66" charset="0"/>
              </a:rPr>
              <a:t>–Mrs. Baldwin</a:t>
            </a:r>
          </a:p>
          <a:p>
            <a:r>
              <a:rPr lang="en-GB" sz="16000" dirty="0" smtClean="0">
                <a:latin typeface="Comic Sans MS" panose="030F0702030302020204" pitchFamily="66" charset="0"/>
              </a:rPr>
              <a:t>EYFS and Key Stage 1 </a:t>
            </a:r>
            <a:r>
              <a:rPr lang="en-GB" sz="16000" dirty="0">
                <a:latin typeface="Comic Sans MS" panose="030F0702030302020204" pitchFamily="66" charset="0"/>
              </a:rPr>
              <a:t>L</a:t>
            </a:r>
            <a:r>
              <a:rPr lang="en-GB" sz="16000" dirty="0" smtClean="0">
                <a:latin typeface="Comic Sans MS" panose="030F0702030302020204" pitchFamily="66" charset="0"/>
              </a:rPr>
              <a:t>eader – Mrs. Blackwell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11200" dirty="0" smtClean="0">
              <a:latin typeface="Comic Sans MS" panose="030F0702030302020204" pitchFamily="66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11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11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1200" dirty="0">
                <a:solidFill>
                  <a:srgbClr val="0070C0"/>
                </a:solidFill>
                <a:latin typeface="Comic Sans MS" panose="030F0702030302020204" pitchFamily="66" charset="0"/>
              </a:rPr>
              <a:t> 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5" name="Picture 2" descr="ST-augustines-newsletter-white-strip[1]"/>
          <p:cNvPicPr>
            <a:picLocks noChangeAspect="1" noChangeArrowheads="1"/>
          </p:cNvPicPr>
          <p:nvPr/>
        </p:nvPicPr>
        <p:blipFill>
          <a:blip r:embed="rId2">
            <a:lum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100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7971" y="1390600"/>
            <a:ext cx="11336055" cy="4589893"/>
          </a:xfrm>
        </p:spPr>
        <p:txBody>
          <a:bodyPr>
            <a:noAutofit/>
          </a:bodyPr>
          <a:lstStyle/>
          <a:p>
            <a:r>
              <a:rPr lang="en-GB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EYFS Staff Team </a:t>
            </a:r>
          </a:p>
          <a:p>
            <a:pPr algn="l"/>
            <a:r>
              <a:rPr lang="en-GB" sz="3200" b="1" dirty="0" smtClean="0">
                <a:latin typeface="Comic Sans MS" panose="030F0702030302020204" pitchFamily="66" charset="0"/>
              </a:rPr>
              <a:t>Reception Class</a:t>
            </a:r>
          </a:p>
          <a:p>
            <a:pPr algn="l"/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– Mrs. Blackwell, Teacher</a:t>
            </a:r>
          </a:p>
          <a:p>
            <a:pPr marL="457200" indent="-457200" algn="l">
              <a:buFontTx/>
              <a:buChar char="-"/>
            </a:pP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Mrs </a:t>
            </a:r>
            <a:r>
              <a:rPr lang="en-GB" sz="32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Amadeo</a:t>
            </a:r>
            <a:endParaRPr lang="en-GB" sz="32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3200" b="1" dirty="0" smtClean="0">
                <a:latin typeface="Comic Sans MS" panose="030F0702030302020204" pitchFamily="66" charset="0"/>
              </a:rPr>
              <a:t>Nursery Class </a:t>
            </a:r>
            <a:endParaRPr lang="en-GB" sz="3200" b="1" dirty="0">
              <a:latin typeface="Comic Sans MS" panose="030F0702030302020204" pitchFamily="66" charset="0"/>
            </a:endParaRPr>
          </a:p>
          <a:p>
            <a:pPr marL="457200" indent="-457200" algn="l">
              <a:buFontTx/>
              <a:buChar char="-"/>
            </a:pP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Mrs </a:t>
            </a:r>
            <a:r>
              <a:rPr lang="en-GB" sz="32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Smitham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, Teacher</a:t>
            </a:r>
          </a:p>
          <a:p>
            <a:pPr marL="457200" indent="-457200" algn="l">
              <a:buFontTx/>
              <a:buChar char="-"/>
            </a:pP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Mrs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. 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Pugsley,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LSA</a:t>
            </a:r>
          </a:p>
          <a:p>
            <a:pPr algn="l"/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-  Mrs </a:t>
            </a:r>
            <a:r>
              <a:rPr lang="en-GB" sz="32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Ranasinghe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,  LSA</a:t>
            </a:r>
          </a:p>
        </p:txBody>
      </p:sp>
      <p:pic>
        <p:nvPicPr>
          <p:cNvPr id="5" name="Picture 2" descr="ST-augustines-newsletter-white-strip[1]"/>
          <p:cNvPicPr>
            <a:picLocks noChangeAspect="1" noChangeArrowheads="1"/>
          </p:cNvPicPr>
          <p:nvPr/>
        </p:nvPicPr>
        <p:blipFill>
          <a:blip r:embed="rId2">
            <a:lum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56223"/>
            <a:ext cx="12192000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23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3129" y="2005013"/>
            <a:ext cx="11185741" cy="4692877"/>
          </a:xfrm>
        </p:spPr>
        <p:txBody>
          <a:bodyPr>
            <a:normAutofit fontScale="25000" lnSpcReduction="20000"/>
          </a:bodyPr>
          <a:lstStyle/>
          <a:p>
            <a:r>
              <a:rPr lang="en-GB" sz="16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Vision Statement:</a:t>
            </a:r>
          </a:p>
          <a:p>
            <a:r>
              <a:rPr lang="en-GB" sz="16000" dirty="0" smtClean="0">
                <a:latin typeface="Comic Sans MS" panose="030F0702030302020204" pitchFamily="66" charset="0"/>
              </a:rPr>
              <a:t>“We come to school to live and learn happily together by loving ourselves and each other as Jesus teaches us”</a:t>
            </a:r>
          </a:p>
          <a:p>
            <a:endParaRPr lang="en-GB" sz="16000" dirty="0" smtClean="0">
              <a:latin typeface="Comic Sans MS" panose="030F0702030302020204" pitchFamily="66" charset="0"/>
            </a:endParaRPr>
          </a:p>
          <a:p>
            <a:r>
              <a:rPr lang="en-GB" sz="16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Golden Rule:</a:t>
            </a:r>
          </a:p>
          <a:p>
            <a:r>
              <a:rPr lang="en-GB" sz="16000" dirty="0" smtClean="0">
                <a:latin typeface="Comic Sans MS" panose="030F0702030302020204" pitchFamily="66" charset="0"/>
              </a:rPr>
              <a:t>Treat others the way you want to be treated</a:t>
            </a:r>
            <a:endParaRPr lang="en-GB" sz="16000" dirty="0">
              <a:latin typeface="Comic Sans MS" panose="030F0702030302020204" pitchFamily="66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160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16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Church School –Building Fund - </a:t>
            </a:r>
            <a:r>
              <a:rPr lang="en-GB" sz="160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Arbor</a:t>
            </a:r>
            <a:endParaRPr lang="en-GB" sz="112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9600" dirty="0">
                <a:solidFill>
                  <a:srgbClr val="0070C0"/>
                </a:solidFill>
              </a:rPr>
              <a:t> 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 smtClean="0">
              <a:solidFill>
                <a:srgbClr val="0070C0"/>
              </a:solidFill>
            </a:endParaRPr>
          </a:p>
          <a:p>
            <a:pPr algn="l"/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5" name="Picture 2" descr="ST-augustines-newsletter-white-strip[1]"/>
          <p:cNvPicPr>
            <a:picLocks noChangeAspect="1" noChangeArrowheads="1"/>
          </p:cNvPicPr>
          <p:nvPr/>
        </p:nvPicPr>
        <p:blipFill>
          <a:blip r:embed="rId2">
            <a:lum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37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65123"/>
            <a:ext cx="9144000" cy="4340180"/>
          </a:xfrm>
        </p:spPr>
        <p:txBody>
          <a:bodyPr>
            <a:noAutofit/>
          </a:bodyPr>
          <a:lstStyle/>
          <a:p>
            <a:pPr lvl="0"/>
            <a:r>
              <a:rPr lang="en-GB" sz="4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Stakeholders</a:t>
            </a:r>
            <a:r>
              <a:rPr lang="en-GB" sz="4000" b="1" dirty="0">
                <a:solidFill>
                  <a:srgbClr val="0070C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 </a:t>
            </a:r>
            <a:r>
              <a:rPr lang="en-GB" sz="4000" b="1" dirty="0" smtClean="0">
                <a:solidFill>
                  <a:srgbClr val="0070C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(work in partnership)</a:t>
            </a:r>
            <a:endParaRPr lang="en-GB" sz="4000" b="1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/>
            <a:r>
              <a:rPr lang="en-GB" sz="4000" dirty="0" smtClean="0">
                <a:latin typeface="Comic Sans MS" panose="030F0702030302020204" pitchFamily="66" charset="0"/>
              </a:rPr>
              <a:t>Academy Trust</a:t>
            </a:r>
          </a:p>
          <a:p>
            <a:pPr lvl="0"/>
            <a:r>
              <a:rPr lang="en-GB" sz="4000" dirty="0" smtClean="0">
                <a:latin typeface="Comic Sans MS" panose="030F0702030302020204" pitchFamily="66" charset="0"/>
              </a:rPr>
              <a:t>Local Governors</a:t>
            </a:r>
          </a:p>
          <a:p>
            <a:pPr lvl="0"/>
            <a:r>
              <a:rPr lang="en-GB" sz="4000" dirty="0" smtClean="0">
                <a:latin typeface="Comic Sans MS" panose="030F0702030302020204" pitchFamily="66" charset="0"/>
              </a:rPr>
              <a:t>Staff </a:t>
            </a:r>
          </a:p>
          <a:p>
            <a:pPr lvl="0"/>
            <a:r>
              <a:rPr lang="en-GB" sz="4000" dirty="0" smtClean="0">
                <a:latin typeface="Comic Sans MS" panose="030F0702030302020204" pitchFamily="66" charset="0"/>
              </a:rPr>
              <a:t>Parents</a:t>
            </a:r>
          </a:p>
          <a:p>
            <a:pPr lvl="0"/>
            <a:r>
              <a:rPr lang="en-GB" sz="4000" dirty="0" smtClean="0">
                <a:latin typeface="Comic Sans MS" panose="030F0702030302020204" pitchFamily="66" charset="0"/>
              </a:rPr>
              <a:t>Children</a:t>
            </a:r>
          </a:p>
        </p:txBody>
      </p:sp>
      <p:pic>
        <p:nvPicPr>
          <p:cNvPr id="5" name="Picture 2" descr="ST-augustines-newsletter-white-strip[1]"/>
          <p:cNvPicPr>
            <a:picLocks noChangeAspect="1" noChangeArrowheads="1"/>
          </p:cNvPicPr>
          <p:nvPr/>
        </p:nvPicPr>
        <p:blipFill>
          <a:blip r:embed="rId2">
            <a:lum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200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29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751162"/>
            <a:ext cx="9144000" cy="5106837"/>
          </a:xfrm>
        </p:spPr>
        <p:txBody>
          <a:bodyPr>
            <a:no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Communication                               </a:t>
            </a:r>
            <a:r>
              <a:rPr lang="en-GB" sz="2000" dirty="0" smtClean="0">
                <a:latin typeface="Comic Sans MS" panose="030F0702030302020204" pitchFamily="66" charset="0"/>
              </a:rPr>
              <a:t> (seamless transition from local pre-schools; school website; </a:t>
            </a:r>
            <a:r>
              <a:rPr lang="en-GB" sz="2000" dirty="0" err="1" smtClean="0">
                <a:latin typeface="Comic Sans MS" panose="030F0702030302020204" pitchFamily="66" charset="0"/>
              </a:rPr>
              <a:t>parentemail</a:t>
            </a:r>
            <a:r>
              <a:rPr lang="en-GB" sz="2000" dirty="0" smtClean="0">
                <a:latin typeface="Comic Sans MS" panose="030F0702030302020204" pitchFamily="66" charset="0"/>
              </a:rPr>
              <a:t>;; newsletters; parent workshops; Home/School Learning Partnership</a:t>
            </a:r>
            <a:r>
              <a:rPr lang="en-GB" sz="2000" dirty="0">
                <a:latin typeface="Comic Sans MS" panose="030F0702030302020204" pitchFamily="66" charset="0"/>
              </a:rPr>
              <a:t>)</a:t>
            </a:r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Social Media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Home School Agreement</a:t>
            </a:r>
          </a:p>
          <a:p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Parent/Visitors Conduct Agreement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SAPTA</a:t>
            </a:r>
          </a:p>
          <a:p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Parent Forum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Curriculum Overview/ Signposts weekly</a:t>
            </a:r>
          </a:p>
          <a:p>
            <a:endParaRPr lang="en-GB" sz="4000" dirty="0" smtClean="0">
              <a:latin typeface="Comic Sans MS" panose="030F0702030302020204" pitchFamily="66" charset="0"/>
            </a:endParaRPr>
          </a:p>
          <a:p>
            <a:endParaRPr lang="en-GB" sz="4000" dirty="0" smtClean="0">
              <a:latin typeface="Comic Sans MS" panose="030F0702030302020204" pitchFamily="66" charset="0"/>
            </a:endParaRPr>
          </a:p>
        </p:txBody>
      </p:sp>
      <p:pic>
        <p:nvPicPr>
          <p:cNvPr id="5" name="Picture 2" descr="ST-augustines-newsletter-white-strip[1]"/>
          <p:cNvPicPr>
            <a:picLocks noChangeAspect="1" noChangeArrowheads="1"/>
          </p:cNvPicPr>
          <p:nvPr/>
        </p:nvPicPr>
        <p:blipFill>
          <a:blip r:embed="rId2">
            <a:lum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68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36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ST-augustines-newsletter-white-strip[1]"/>
          <p:cNvPicPr>
            <a:picLocks noChangeAspect="1" noChangeArrowheads="1"/>
          </p:cNvPicPr>
          <p:nvPr/>
        </p:nvPicPr>
        <p:blipFill>
          <a:blip r:embed="rId2">
            <a:lum contrast="-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6821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578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</TotalTime>
  <Words>312</Words>
  <Application>Microsoft Office PowerPoint</Application>
  <PresentationFormat>Widescreen</PresentationFormat>
  <Paragraphs>45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Customer</dc:creator>
  <cp:lastModifiedBy>Hall Login</cp:lastModifiedBy>
  <cp:revision>40</cp:revision>
  <cp:lastPrinted>2025-06-25T06:57:12Z</cp:lastPrinted>
  <dcterms:created xsi:type="dcterms:W3CDTF">2020-06-23T10:42:56Z</dcterms:created>
  <dcterms:modified xsi:type="dcterms:W3CDTF">2025-06-25T07:28:00Z</dcterms:modified>
</cp:coreProperties>
</file>